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33"/>
  </p:notesMasterIdLst>
  <p:handoutMasterIdLst>
    <p:handoutMasterId r:id="rId34"/>
  </p:handoutMasterIdLst>
  <p:sldIdLst>
    <p:sldId id="410" r:id="rId5"/>
    <p:sldId id="383" r:id="rId6"/>
    <p:sldId id="423" r:id="rId7"/>
    <p:sldId id="417" r:id="rId8"/>
    <p:sldId id="456" r:id="rId9"/>
    <p:sldId id="457" r:id="rId10"/>
    <p:sldId id="458" r:id="rId11"/>
    <p:sldId id="459" r:id="rId12"/>
    <p:sldId id="460" r:id="rId13"/>
    <p:sldId id="461" r:id="rId14"/>
    <p:sldId id="462" r:id="rId15"/>
    <p:sldId id="397" r:id="rId16"/>
    <p:sldId id="464" r:id="rId17"/>
    <p:sldId id="465" r:id="rId18"/>
    <p:sldId id="466" r:id="rId19"/>
    <p:sldId id="467" r:id="rId20"/>
    <p:sldId id="468" r:id="rId21"/>
    <p:sldId id="469" r:id="rId22"/>
    <p:sldId id="470" r:id="rId23"/>
    <p:sldId id="471" r:id="rId24"/>
    <p:sldId id="472" r:id="rId25"/>
    <p:sldId id="473" r:id="rId26"/>
    <p:sldId id="474" r:id="rId27"/>
    <p:sldId id="407" r:id="rId28"/>
    <p:sldId id="475" r:id="rId29"/>
    <p:sldId id="437" r:id="rId30"/>
    <p:sldId id="476" r:id="rId31"/>
    <p:sldId id="398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27" autoAdjust="0"/>
  </p:normalViewPr>
  <p:slideViewPr>
    <p:cSldViewPr snapToGrid="0">
      <p:cViewPr varScale="1">
        <p:scale>
          <a:sx n="63" d="100"/>
          <a:sy n="63" d="100"/>
        </p:scale>
        <p:origin x="82" y="3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9" d="100"/>
        <a:sy n="99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1F8D69-37F0-447B-BD8F-2F84FF163611}" type="doc">
      <dgm:prSet loTypeId="urn:microsoft.com/office/officeart/2005/8/layout/list1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D2B9FD7-A9D8-46D0-8E2D-9218C5338D94}">
      <dgm:prSet custT="1"/>
      <dgm:spPr>
        <a:solidFill>
          <a:schemeClr val="accent6"/>
        </a:solidFill>
      </dgm:spPr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b="1" i="0" kern="1200" dirty="0">
              <a:solidFill>
                <a:prstClr val="white"/>
              </a:solidFill>
              <a:latin typeface="LuzSans-Book"/>
              <a:ea typeface="+mn-ea"/>
              <a:cs typeface="+mn-cs"/>
            </a:rPr>
            <a:t>Вовед 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gm:t>
    </dgm:pt>
    <dgm:pt modelId="{53E4B808-568A-4B98-A624-74B749D6E939}" type="parTrans" cxnId="{04611193-EB29-4783-8512-4EDA77B79842}">
      <dgm:prSet/>
      <dgm:spPr/>
      <dgm:t>
        <a:bodyPr/>
        <a:lstStyle/>
        <a:p>
          <a:endParaRPr lang="en-US" sz="1600" b="1"/>
        </a:p>
      </dgm:t>
    </dgm:pt>
    <dgm:pt modelId="{8576EA4E-A6EF-493F-888F-939E62FD80C4}" type="sibTrans" cxnId="{04611193-EB29-4783-8512-4EDA77B79842}">
      <dgm:prSet/>
      <dgm:spPr/>
      <dgm:t>
        <a:bodyPr/>
        <a:lstStyle/>
        <a:p>
          <a:endParaRPr lang="en-US" sz="1600" b="1"/>
        </a:p>
      </dgm:t>
    </dgm:pt>
    <dgm:pt modelId="{5AA10ACF-9D91-4EB9-A3B8-0AB50F2C02B9}">
      <dgm:prSet custT="1"/>
      <dgm:spPr>
        <a:solidFill>
          <a:schemeClr val="accent6"/>
        </a:solidFill>
      </dgm:spPr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b="1" i="0" kern="1200" dirty="0">
              <a:solidFill>
                <a:prstClr val="white"/>
              </a:solidFill>
              <a:latin typeface="LuzSans-Book"/>
              <a:ea typeface="+mn-ea"/>
              <a:cs typeface="+mn-cs"/>
            </a:rPr>
            <a:t>Цел на обуката 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gm:t>
    </dgm:pt>
    <dgm:pt modelId="{F17B63DC-C5EA-4C67-A220-CBD7F9F6E828}" type="parTrans" cxnId="{75CD9E0E-B704-4561-BB00-5D22D39D7849}">
      <dgm:prSet/>
      <dgm:spPr/>
      <dgm:t>
        <a:bodyPr/>
        <a:lstStyle/>
        <a:p>
          <a:endParaRPr lang="en-US" sz="1600" b="1"/>
        </a:p>
      </dgm:t>
    </dgm:pt>
    <dgm:pt modelId="{D479BCF8-82DB-4A93-9E6A-B9680BA75A66}" type="sibTrans" cxnId="{75CD9E0E-B704-4561-BB00-5D22D39D7849}">
      <dgm:prSet/>
      <dgm:spPr/>
      <dgm:t>
        <a:bodyPr/>
        <a:lstStyle/>
        <a:p>
          <a:endParaRPr lang="en-US" sz="1600" b="1"/>
        </a:p>
      </dgm:t>
    </dgm:pt>
    <dgm:pt modelId="{E6A0E421-611B-4764-BF64-1ABACB5FDB62}">
      <dgm:prSet custT="1"/>
      <dgm:spPr>
        <a:solidFill>
          <a:schemeClr val="accent6"/>
        </a:solidFill>
      </dgm:spPr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Практична </a:t>
          </a:r>
          <a:r>
            <a:rPr lang="en-US" sz="1600" b="1" kern="1200" dirty="0" err="1"/>
            <a:t>алатки</a:t>
          </a:r>
          <a:r>
            <a:rPr lang="en-US" sz="1600" b="1" kern="1200" dirty="0"/>
            <a:t> за </a:t>
          </a:r>
          <a:r>
            <a:rPr lang="en-US" sz="1600" b="1" kern="1200" dirty="0" err="1"/>
            <a:t>зелената</a:t>
          </a:r>
          <a:r>
            <a:rPr lang="en-US" sz="1600" b="1" kern="1200" dirty="0"/>
            <a:t> </a:t>
          </a:r>
          <a:r>
            <a:rPr lang="en-US" sz="1600" b="1" kern="1200" dirty="0" err="1"/>
            <a:t>транзиција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gm:t>
    </dgm:pt>
    <dgm:pt modelId="{BAF1D7E6-A625-4347-A6E3-981BCF98C2CD}" type="parTrans" cxnId="{50D1BCD5-69DD-4A93-B522-B09FAB9BB78B}">
      <dgm:prSet/>
      <dgm:spPr/>
      <dgm:t>
        <a:bodyPr/>
        <a:lstStyle/>
        <a:p>
          <a:endParaRPr lang="en-US" sz="1600" b="1"/>
        </a:p>
      </dgm:t>
    </dgm:pt>
    <dgm:pt modelId="{23D22DA9-965F-454E-AE07-D143E6B6F110}" type="sibTrans" cxnId="{50D1BCD5-69DD-4A93-B522-B09FAB9BB78B}">
      <dgm:prSet/>
      <dgm:spPr/>
      <dgm:t>
        <a:bodyPr/>
        <a:lstStyle/>
        <a:p>
          <a:endParaRPr lang="en-US" sz="1600" b="1"/>
        </a:p>
      </dgm:t>
    </dgm:pt>
    <dgm:pt modelId="{9D0AA7B1-5C1E-41A2-BC85-E3BF8E69F7CA}">
      <dgm:prSet custT="1"/>
      <dgm:spPr>
        <a:solidFill>
          <a:schemeClr val="accent6"/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080" tIns="0" rIns="190080" bIns="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Улога</a:t>
          </a:r>
          <a:r>
            <a:rPr lang="en-US" sz="1600" b="1" kern="1200" dirty="0"/>
            <a:t> на </a:t>
          </a:r>
          <a:r>
            <a:rPr lang="en-US" sz="1600" b="1" kern="1200" dirty="0" err="1"/>
            <a:t>општинските</a:t>
          </a:r>
          <a:r>
            <a:rPr lang="en-US" sz="1600" b="1" kern="1200" dirty="0"/>
            <a:t> </a:t>
          </a:r>
          <a:r>
            <a:rPr lang="en-US" sz="1600" b="1" kern="1200" dirty="0" err="1"/>
            <a:t>јавни</a:t>
          </a:r>
          <a:r>
            <a:rPr lang="en-US" sz="1600" b="1" kern="1200" dirty="0"/>
            <a:t> </a:t>
          </a:r>
          <a:r>
            <a:rPr lang="mk-MK" sz="1600" b="1" kern="1200" dirty="0"/>
            <a:t>комунални </a:t>
          </a:r>
          <a:r>
            <a:rPr lang="en-US" sz="1600" b="1" kern="1200" dirty="0"/>
            <a:t>претпријатија 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gm:t>
    </dgm:pt>
    <dgm:pt modelId="{065D2398-8FE7-41B2-8982-C444010EAA58}" type="parTrans" cxnId="{0E03C242-A980-474C-888E-C3966E4DD26B}">
      <dgm:prSet/>
      <dgm:spPr/>
      <dgm:t>
        <a:bodyPr/>
        <a:lstStyle/>
        <a:p>
          <a:endParaRPr lang="en-US" sz="1600" b="1"/>
        </a:p>
      </dgm:t>
    </dgm:pt>
    <dgm:pt modelId="{E40913D8-12F7-459B-ACE5-4D4ACF6DFBDF}" type="sibTrans" cxnId="{0E03C242-A980-474C-888E-C3966E4DD26B}">
      <dgm:prSet/>
      <dgm:spPr/>
      <dgm:t>
        <a:bodyPr/>
        <a:lstStyle/>
        <a:p>
          <a:endParaRPr lang="en-US" sz="1600" b="1"/>
        </a:p>
      </dgm:t>
    </dgm:pt>
    <dgm:pt modelId="{4B8BCE08-E30D-4CE5-B63D-A79728EBFFA0}">
      <dgm:prSet custT="1"/>
      <dgm:spPr>
        <a:solidFill>
          <a:schemeClr val="accent6"/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080" tIns="0" rIns="190080" bIns="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Прекугранична</a:t>
          </a:r>
          <a:r>
            <a:rPr lang="en-US" sz="1600" b="1" kern="1200" dirty="0"/>
            <a:t> соработка – можности и </a:t>
          </a:r>
          <a:r>
            <a:rPr lang="en-US" sz="1600" b="1" kern="1200" dirty="0" err="1"/>
            <a:t>идеи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gm:t>
    </dgm:pt>
    <dgm:pt modelId="{520C5302-B74B-4783-BC66-DA4EA00EDE03}" type="parTrans" cxnId="{53808CC6-9E89-427C-9333-8619C3D8516B}">
      <dgm:prSet/>
      <dgm:spPr/>
      <dgm:t>
        <a:bodyPr/>
        <a:lstStyle/>
        <a:p>
          <a:endParaRPr lang="en-US" sz="1600" b="1"/>
        </a:p>
      </dgm:t>
    </dgm:pt>
    <dgm:pt modelId="{3D6C6A8E-B67D-42ED-BCA7-893BB58BE71C}" type="sibTrans" cxnId="{53808CC6-9E89-427C-9333-8619C3D8516B}">
      <dgm:prSet/>
      <dgm:spPr/>
      <dgm:t>
        <a:bodyPr/>
        <a:lstStyle/>
        <a:p>
          <a:endParaRPr lang="en-US" sz="1600" b="1"/>
        </a:p>
      </dgm:t>
    </dgm:pt>
    <dgm:pt modelId="{0454CB9F-0031-4022-884E-2A53F8B89F5E}">
      <dgm:prSet custT="1"/>
      <dgm:spPr>
        <a:solidFill>
          <a:schemeClr val="accent6"/>
        </a:solidFill>
      </dgm:spPr>
      <dgm:t>
        <a:bodyPr/>
        <a:lstStyle/>
        <a:p>
          <a:r>
            <a:rPr lang="mk-MK" sz="1600" b="1" dirty="0"/>
            <a:t>„Action Roadmap“</a:t>
          </a:r>
          <a:endParaRPr lang="en-US" sz="1600" b="1" dirty="0"/>
        </a:p>
      </dgm:t>
    </dgm:pt>
    <dgm:pt modelId="{EE682583-BBF0-4CF1-A5A0-5BFE64BDDAC4}" type="parTrans" cxnId="{24972AEB-39B0-4DD2-A790-A90E90F94D11}">
      <dgm:prSet/>
      <dgm:spPr/>
      <dgm:t>
        <a:bodyPr/>
        <a:lstStyle/>
        <a:p>
          <a:endParaRPr lang="en-US" sz="1600" b="1"/>
        </a:p>
      </dgm:t>
    </dgm:pt>
    <dgm:pt modelId="{197B7EE0-918D-48AB-8D89-5459E7790C99}" type="sibTrans" cxnId="{24972AEB-39B0-4DD2-A790-A90E90F94D11}">
      <dgm:prSet/>
      <dgm:spPr/>
      <dgm:t>
        <a:bodyPr/>
        <a:lstStyle/>
        <a:p>
          <a:endParaRPr lang="en-US" sz="1600" b="1"/>
        </a:p>
      </dgm:t>
    </dgm:pt>
    <dgm:pt modelId="{EBC2BA30-F1D7-4BDB-A9BD-ECA3ECC03C49}" type="pres">
      <dgm:prSet presAssocID="{2A1F8D69-37F0-447B-BD8F-2F84FF163611}" presName="linear" presStyleCnt="0">
        <dgm:presLayoutVars>
          <dgm:dir/>
          <dgm:animLvl val="lvl"/>
          <dgm:resizeHandles val="exact"/>
        </dgm:presLayoutVars>
      </dgm:prSet>
      <dgm:spPr/>
    </dgm:pt>
    <dgm:pt modelId="{5AB20895-6E1F-4969-91CF-AE3A611073CC}" type="pres">
      <dgm:prSet presAssocID="{3D2B9FD7-A9D8-46D0-8E2D-9218C5338D94}" presName="parentLin" presStyleCnt="0"/>
      <dgm:spPr/>
    </dgm:pt>
    <dgm:pt modelId="{372140AE-B182-460D-A8EF-BA14A4DC4EE5}" type="pres">
      <dgm:prSet presAssocID="{3D2B9FD7-A9D8-46D0-8E2D-9218C5338D94}" presName="parentLeftMargin" presStyleLbl="node1" presStyleIdx="0" presStyleCnt="6"/>
      <dgm:spPr/>
    </dgm:pt>
    <dgm:pt modelId="{0EF7CCE0-1FE1-4961-B2B1-35676DF906DC}" type="pres">
      <dgm:prSet presAssocID="{3D2B9FD7-A9D8-46D0-8E2D-9218C5338D9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FE551258-8E9A-4E87-9DFA-E05382B03BEF}" type="pres">
      <dgm:prSet presAssocID="{3D2B9FD7-A9D8-46D0-8E2D-9218C5338D94}" presName="negativeSpace" presStyleCnt="0"/>
      <dgm:spPr/>
    </dgm:pt>
    <dgm:pt modelId="{F66DD667-3D8A-40D3-88B4-02079DBD707E}" type="pres">
      <dgm:prSet presAssocID="{3D2B9FD7-A9D8-46D0-8E2D-9218C5338D94}" presName="childText" presStyleLbl="conFgAcc1" presStyleIdx="0" presStyleCnt="6">
        <dgm:presLayoutVars>
          <dgm:bulletEnabled val="1"/>
        </dgm:presLayoutVars>
      </dgm:prSet>
      <dgm:spPr/>
    </dgm:pt>
    <dgm:pt modelId="{5BB9D18A-A63C-4B87-90F9-36624167D7CF}" type="pres">
      <dgm:prSet presAssocID="{8576EA4E-A6EF-493F-888F-939E62FD80C4}" presName="spaceBetweenRectangles" presStyleCnt="0"/>
      <dgm:spPr/>
    </dgm:pt>
    <dgm:pt modelId="{19AAF14A-DEA0-4487-A16C-43F72042A27F}" type="pres">
      <dgm:prSet presAssocID="{5AA10ACF-9D91-4EB9-A3B8-0AB50F2C02B9}" presName="parentLin" presStyleCnt="0"/>
      <dgm:spPr/>
    </dgm:pt>
    <dgm:pt modelId="{392CA14E-5628-420E-87BB-1A835B19A255}" type="pres">
      <dgm:prSet presAssocID="{5AA10ACF-9D91-4EB9-A3B8-0AB50F2C02B9}" presName="parentLeftMargin" presStyleLbl="node1" presStyleIdx="0" presStyleCnt="6"/>
      <dgm:spPr/>
    </dgm:pt>
    <dgm:pt modelId="{7CDFB0C0-ACAC-4FAE-A711-4F001EC93FAC}" type="pres">
      <dgm:prSet presAssocID="{5AA10ACF-9D91-4EB9-A3B8-0AB50F2C02B9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4A6B9C17-E298-46FE-89DB-5BD068D71E14}" type="pres">
      <dgm:prSet presAssocID="{5AA10ACF-9D91-4EB9-A3B8-0AB50F2C02B9}" presName="negativeSpace" presStyleCnt="0"/>
      <dgm:spPr/>
    </dgm:pt>
    <dgm:pt modelId="{F26539B6-3309-407B-AC37-51814B9F6923}" type="pres">
      <dgm:prSet presAssocID="{5AA10ACF-9D91-4EB9-A3B8-0AB50F2C02B9}" presName="childText" presStyleLbl="conFgAcc1" presStyleIdx="1" presStyleCnt="6">
        <dgm:presLayoutVars>
          <dgm:bulletEnabled val="1"/>
        </dgm:presLayoutVars>
      </dgm:prSet>
      <dgm:spPr/>
    </dgm:pt>
    <dgm:pt modelId="{9EDCA1C0-3E41-4761-BA74-4168BC93E077}" type="pres">
      <dgm:prSet presAssocID="{D479BCF8-82DB-4A93-9E6A-B9680BA75A66}" presName="spaceBetweenRectangles" presStyleCnt="0"/>
      <dgm:spPr/>
    </dgm:pt>
    <dgm:pt modelId="{6ADD19A0-5946-44AA-AADB-2401CC289E10}" type="pres">
      <dgm:prSet presAssocID="{E6A0E421-611B-4764-BF64-1ABACB5FDB62}" presName="parentLin" presStyleCnt="0"/>
      <dgm:spPr/>
    </dgm:pt>
    <dgm:pt modelId="{DB74FD16-485E-49EE-A357-5EC6C048F0A3}" type="pres">
      <dgm:prSet presAssocID="{E6A0E421-611B-4764-BF64-1ABACB5FDB62}" presName="parentLeftMargin" presStyleLbl="node1" presStyleIdx="1" presStyleCnt="6"/>
      <dgm:spPr/>
    </dgm:pt>
    <dgm:pt modelId="{7E630EF7-F6DF-4263-BCED-0E59294ADB48}" type="pres">
      <dgm:prSet presAssocID="{E6A0E421-611B-4764-BF64-1ABACB5FDB62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102C5A2-5C69-46E0-85CE-042DD8E2FD1B}" type="pres">
      <dgm:prSet presAssocID="{E6A0E421-611B-4764-BF64-1ABACB5FDB62}" presName="negativeSpace" presStyleCnt="0"/>
      <dgm:spPr/>
    </dgm:pt>
    <dgm:pt modelId="{71EE383D-D587-4560-8B3F-BB7CE80EDE54}" type="pres">
      <dgm:prSet presAssocID="{E6A0E421-611B-4764-BF64-1ABACB5FDB62}" presName="childText" presStyleLbl="conFgAcc1" presStyleIdx="2" presStyleCnt="6">
        <dgm:presLayoutVars>
          <dgm:bulletEnabled val="1"/>
        </dgm:presLayoutVars>
      </dgm:prSet>
      <dgm:spPr/>
    </dgm:pt>
    <dgm:pt modelId="{645FD2CE-4325-4CEE-B0DF-8A368AC6E4AB}" type="pres">
      <dgm:prSet presAssocID="{23D22DA9-965F-454E-AE07-D143E6B6F110}" presName="spaceBetweenRectangles" presStyleCnt="0"/>
      <dgm:spPr/>
    </dgm:pt>
    <dgm:pt modelId="{6CA27490-D96A-4A1D-8562-C69DCB9D7602}" type="pres">
      <dgm:prSet presAssocID="{9D0AA7B1-5C1E-41A2-BC85-E3BF8E69F7CA}" presName="parentLin" presStyleCnt="0"/>
      <dgm:spPr/>
    </dgm:pt>
    <dgm:pt modelId="{D353991D-E7E4-4167-8E42-C21E4AA27671}" type="pres">
      <dgm:prSet presAssocID="{9D0AA7B1-5C1E-41A2-BC85-E3BF8E69F7CA}" presName="parentLeftMargin" presStyleLbl="node1" presStyleIdx="2" presStyleCnt="6"/>
      <dgm:spPr/>
    </dgm:pt>
    <dgm:pt modelId="{5C6C99F6-0C13-4BD4-8C59-2013B9602D6A}" type="pres">
      <dgm:prSet presAssocID="{9D0AA7B1-5C1E-41A2-BC85-E3BF8E69F7CA}" presName="parentText" presStyleLbl="node1" presStyleIdx="3" presStyleCnt="6">
        <dgm:presLayoutVars>
          <dgm:chMax val="0"/>
          <dgm:bulletEnabled val="1"/>
        </dgm:presLayoutVars>
      </dgm:prSet>
      <dgm:spPr>
        <a:xfrm>
          <a:off x="359206" y="1889358"/>
          <a:ext cx="5028895" cy="383760"/>
        </a:xfrm>
        <a:prstGeom prst="roundRect">
          <a:avLst/>
        </a:prstGeom>
      </dgm:spPr>
    </dgm:pt>
    <dgm:pt modelId="{9D528E85-9CC8-406A-96B5-6B5587B96375}" type="pres">
      <dgm:prSet presAssocID="{9D0AA7B1-5C1E-41A2-BC85-E3BF8E69F7CA}" presName="negativeSpace" presStyleCnt="0"/>
      <dgm:spPr/>
    </dgm:pt>
    <dgm:pt modelId="{7BAD79B7-836C-402C-A9A0-E0B8052A50D3}" type="pres">
      <dgm:prSet presAssocID="{9D0AA7B1-5C1E-41A2-BC85-E3BF8E69F7CA}" presName="childText" presStyleLbl="conFgAcc1" presStyleIdx="3" presStyleCnt="6">
        <dgm:presLayoutVars>
          <dgm:bulletEnabled val="1"/>
        </dgm:presLayoutVars>
      </dgm:prSet>
      <dgm:spPr/>
    </dgm:pt>
    <dgm:pt modelId="{50FD3D62-34AB-4EA9-B152-4AF1D987E52F}" type="pres">
      <dgm:prSet presAssocID="{E40913D8-12F7-459B-ACE5-4D4ACF6DFBDF}" presName="spaceBetweenRectangles" presStyleCnt="0"/>
      <dgm:spPr/>
    </dgm:pt>
    <dgm:pt modelId="{0D78A3D0-86AB-432A-87AE-E97C60CC3808}" type="pres">
      <dgm:prSet presAssocID="{4B8BCE08-E30D-4CE5-B63D-A79728EBFFA0}" presName="parentLin" presStyleCnt="0"/>
      <dgm:spPr/>
    </dgm:pt>
    <dgm:pt modelId="{32B562B1-1839-4484-AD6C-9E717B570F77}" type="pres">
      <dgm:prSet presAssocID="{4B8BCE08-E30D-4CE5-B63D-A79728EBFFA0}" presName="parentLeftMargin" presStyleLbl="node1" presStyleIdx="3" presStyleCnt="6"/>
      <dgm:spPr/>
    </dgm:pt>
    <dgm:pt modelId="{85D239B1-E215-4DB8-9BC9-E1954CB26707}" type="pres">
      <dgm:prSet presAssocID="{4B8BCE08-E30D-4CE5-B63D-A79728EBFFA0}" presName="parentText" presStyleLbl="node1" presStyleIdx="4" presStyleCnt="6">
        <dgm:presLayoutVars>
          <dgm:chMax val="0"/>
          <dgm:bulletEnabled val="1"/>
        </dgm:presLayoutVars>
      </dgm:prSet>
      <dgm:spPr>
        <a:xfrm>
          <a:off x="359206" y="2479038"/>
          <a:ext cx="5028895" cy="383760"/>
        </a:xfrm>
        <a:prstGeom prst="roundRect">
          <a:avLst/>
        </a:prstGeom>
      </dgm:spPr>
    </dgm:pt>
    <dgm:pt modelId="{548EF30D-2B80-45C5-9C70-70FBFD4CD649}" type="pres">
      <dgm:prSet presAssocID="{4B8BCE08-E30D-4CE5-B63D-A79728EBFFA0}" presName="negativeSpace" presStyleCnt="0"/>
      <dgm:spPr/>
    </dgm:pt>
    <dgm:pt modelId="{E1680761-B08D-43C0-87A9-483F3BEA67C2}" type="pres">
      <dgm:prSet presAssocID="{4B8BCE08-E30D-4CE5-B63D-A79728EBFFA0}" presName="childText" presStyleLbl="conFgAcc1" presStyleIdx="4" presStyleCnt="6">
        <dgm:presLayoutVars>
          <dgm:bulletEnabled val="1"/>
        </dgm:presLayoutVars>
      </dgm:prSet>
      <dgm:spPr/>
    </dgm:pt>
    <dgm:pt modelId="{05003E4A-CC5C-4575-93A8-778B2F8F0925}" type="pres">
      <dgm:prSet presAssocID="{3D6C6A8E-B67D-42ED-BCA7-893BB58BE71C}" presName="spaceBetweenRectangles" presStyleCnt="0"/>
      <dgm:spPr/>
    </dgm:pt>
    <dgm:pt modelId="{CD1D2D9D-39FE-4E0C-BA32-4904FDF0DA8F}" type="pres">
      <dgm:prSet presAssocID="{0454CB9F-0031-4022-884E-2A53F8B89F5E}" presName="parentLin" presStyleCnt="0"/>
      <dgm:spPr/>
    </dgm:pt>
    <dgm:pt modelId="{D7E0CDB3-1490-4376-8DC0-23BC59FDF733}" type="pres">
      <dgm:prSet presAssocID="{0454CB9F-0031-4022-884E-2A53F8B89F5E}" presName="parentLeftMargin" presStyleLbl="node1" presStyleIdx="4" presStyleCnt="6"/>
      <dgm:spPr/>
    </dgm:pt>
    <dgm:pt modelId="{647017E9-97F0-402B-97C8-3A1A470BC718}" type="pres">
      <dgm:prSet presAssocID="{0454CB9F-0031-4022-884E-2A53F8B89F5E}" presName="parentText" presStyleLbl="node1" presStyleIdx="5" presStyleCnt="6" custLinFactNeighborX="5239" custLinFactNeighborY="5295">
        <dgm:presLayoutVars>
          <dgm:chMax val="0"/>
          <dgm:bulletEnabled val="1"/>
        </dgm:presLayoutVars>
      </dgm:prSet>
      <dgm:spPr/>
    </dgm:pt>
    <dgm:pt modelId="{EFC6F731-8D63-4318-AB30-07214E8000B9}" type="pres">
      <dgm:prSet presAssocID="{0454CB9F-0031-4022-884E-2A53F8B89F5E}" presName="negativeSpace" presStyleCnt="0"/>
      <dgm:spPr/>
    </dgm:pt>
    <dgm:pt modelId="{A1EF0DEB-7D3F-4F94-901A-D186D5731486}" type="pres">
      <dgm:prSet presAssocID="{0454CB9F-0031-4022-884E-2A53F8B89F5E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75CD9E0E-B704-4561-BB00-5D22D39D7849}" srcId="{2A1F8D69-37F0-447B-BD8F-2F84FF163611}" destId="{5AA10ACF-9D91-4EB9-A3B8-0AB50F2C02B9}" srcOrd="1" destOrd="0" parTransId="{F17B63DC-C5EA-4C67-A220-CBD7F9F6E828}" sibTransId="{D479BCF8-82DB-4A93-9E6A-B9680BA75A66}"/>
    <dgm:cxn modelId="{ED6DCA25-41E1-42C3-A44A-FED7177511FA}" type="presOf" srcId="{E6A0E421-611B-4764-BF64-1ABACB5FDB62}" destId="{DB74FD16-485E-49EE-A357-5EC6C048F0A3}" srcOrd="0" destOrd="0" presId="urn:microsoft.com/office/officeart/2005/8/layout/list1"/>
    <dgm:cxn modelId="{EDDBA12B-6152-4DE7-9E29-9507DDABBC3A}" type="presOf" srcId="{9D0AA7B1-5C1E-41A2-BC85-E3BF8E69F7CA}" destId="{5C6C99F6-0C13-4BD4-8C59-2013B9602D6A}" srcOrd="1" destOrd="0" presId="urn:microsoft.com/office/officeart/2005/8/layout/list1"/>
    <dgm:cxn modelId="{0E03C242-A980-474C-888E-C3966E4DD26B}" srcId="{2A1F8D69-37F0-447B-BD8F-2F84FF163611}" destId="{9D0AA7B1-5C1E-41A2-BC85-E3BF8E69F7CA}" srcOrd="3" destOrd="0" parTransId="{065D2398-8FE7-41B2-8982-C444010EAA58}" sibTransId="{E40913D8-12F7-459B-ACE5-4D4ACF6DFBDF}"/>
    <dgm:cxn modelId="{5673A64A-B9A2-4C3D-9F91-6BE401C0D18C}" type="presOf" srcId="{5AA10ACF-9D91-4EB9-A3B8-0AB50F2C02B9}" destId="{392CA14E-5628-420E-87BB-1A835B19A255}" srcOrd="0" destOrd="0" presId="urn:microsoft.com/office/officeart/2005/8/layout/list1"/>
    <dgm:cxn modelId="{9E5BB151-58F5-4750-8FE7-B852A0B55680}" type="presOf" srcId="{4B8BCE08-E30D-4CE5-B63D-A79728EBFFA0}" destId="{32B562B1-1839-4484-AD6C-9E717B570F77}" srcOrd="0" destOrd="0" presId="urn:microsoft.com/office/officeart/2005/8/layout/list1"/>
    <dgm:cxn modelId="{DDA2CA74-1925-4D24-B12C-801CF4267C2A}" type="presOf" srcId="{E6A0E421-611B-4764-BF64-1ABACB5FDB62}" destId="{7E630EF7-F6DF-4263-BCED-0E59294ADB48}" srcOrd="1" destOrd="0" presId="urn:microsoft.com/office/officeart/2005/8/layout/list1"/>
    <dgm:cxn modelId="{314E8155-06A9-4213-B84D-07A743D668AC}" type="presOf" srcId="{3D2B9FD7-A9D8-46D0-8E2D-9218C5338D94}" destId="{0EF7CCE0-1FE1-4961-B2B1-35676DF906DC}" srcOrd="1" destOrd="0" presId="urn:microsoft.com/office/officeart/2005/8/layout/list1"/>
    <dgm:cxn modelId="{C23DAE83-F900-4969-82FA-63D9D2B261EC}" type="presOf" srcId="{5AA10ACF-9D91-4EB9-A3B8-0AB50F2C02B9}" destId="{7CDFB0C0-ACAC-4FAE-A711-4F001EC93FAC}" srcOrd="1" destOrd="0" presId="urn:microsoft.com/office/officeart/2005/8/layout/list1"/>
    <dgm:cxn modelId="{3BD8DD86-1B52-47B7-82F5-F9B3A9CC7A7A}" type="presOf" srcId="{4B8BCE08-E30D-4CE5-B63D-A79728EBFFA0}" destId="{85D239B1-E215-4DB8-9BC9-E1954CB26707}" srcOrd="1" destOrd="0" presId="urn:microsoft.com/office/officeart/2005/8/layout/list1"/>
    <dgm:cxn modelId="{04611193-EB29-4783-8512-4EDA77B79842}" srcId="{2A1F8D69-37F0-447B-BD8F-2F84FF163611}" destId="{3D2B9FD7-A9D8-46D0-8E2D-9218C5338D94}" srcOrd="0" destOrd="0" parTransId="{53E4B808-568A-4B98-A624-74B749D6E939}" sibTransId="{8576EA4E-A6EF-493F-888F-939E62FD80C4}"/>
    <dgm:cxn modelId="{958E33B2-E6A5-46EB-8674-072FB5B76092}" type="presOf" srcId="{9D0AA7B1-5C1E-41A2-BC85-E3BF8E69F7CA}" destId="{D353991D-E7E4-4167-8E42-C21E4AA27671}" srcOrd="0" destOrd="0" presId="urn:microsoft.com/office/officeart/2005/8/layout/list1"/>
    <dgm:cxn modelId="{3E4C7EBF-9642-46BF-8DBF-7C5373B1E841}" type="presOf" srcId="{3D2B9FD7-A9D8-46D0-8E2D-9218C5338D94}" destId="{372140AE-B182-460D-A8EF-BA14A4DC4EE5}" srcOrd="0" destOrd="0" presId="urn:microsoft.com/office/officeart/2005/8/layout/list1"/>
    <dgm:cxn modelId="{4088F7C5-098F-4EC9-85B9-FE8B04D9F4CE}" type="presOf" srcId="{0454CB9F-0031-4022-884E-2A53F8B89F5E}" destId="{647017E9-97F0-402B-97C8-3A1A470BC718}" srcOrd="1" destOrd="0" presId="urn:microsoft.com/office/officeart/2005/8/layout/list1"/>
    <dgm:cxn modelId="{53808CC6-9E89-427C-9333-8619C3D8516B}" srcId="{2A1F8D69-37F0-447B-BD8F-2F84FF163611}" destId="{4B8BCE08-E30D-4CE5-B63D-A79728EBFFA0}" srcOrd="4" destOrd="0" parTransId="{520C5302-B74B-4783-BC66-DA4EA00EDE03}" sibTransId="{3D6C6A8E-B67D-42ED-BCA7-893BB58BE71C}"/>
    <dgm:cxn modelId="{50D1BCD5-69DD-4A93-B522-B09FAB9BB78B}" srcId="{2A1F8D69-37F0-447B-BD8F-2F84FF163611}" destId="{E6A0E421-611B-4764-BF64-1ABACB5FDB62}" srcOrd="2" destOrd="0" parTransId="{BAF1D7E6-A625-4347-A6E3-981BCF98C2CD}" sibTransId="{23D22DA9-965F-454E-AE07-D143E6B6F110}"/>
    <dgm:cxn modelId="{24972AEB-39B0-4DD2-A790-A90E90F94D11}" srcId="{2A1F8D69-37F0-447B-BD8F-2F84FF163611}" destId="{0454CB9F-0031-4022-884E-2A53F8B89F5E}" srcOrd="5" destOrd="0" parTransId="{EE682583-BBF0-4CF1-A5A0-5BFE64BDDAC4}" sibTransId="{197B7EE0-918D-48AB-8D89-5459E7790C99}"/>
    <dgm:cxn modelId="{C610B8F8-793E-4796-921B-4882670E38BD}" type="presOf" srcId="{2A1F8D69-37F0-447B-BD8F-2F84FF163611}" destId="{EBC2BA30-F1D7-4BDB-A9BD-ECA3ECC03C49}" srcOrd="0" destOrd="0" presId="urn:microsoft.com/office/officeart/2005/8/layout/list1"/>
    <dgm:cxn modelId="{6BD0A4FF-2276-4834-95FA-9C702E42BEEA}" type="presOf" srcId="{0454CB9F-0031-4022-884E-2A53F8B89F5E}" destId="{D7E0CDB3-1490-4376-8DC0-23BC59FDF733}" srcOrd="0" destOrd="0" presId="urn:microsoft.com/office/officeart/2005/8/layout/list1"/>
    <dgm:cxn modelId="{F1CC210B-8B83-41B7-827F-0C8C072463F6}" type="presParOf" srcId="{EBC2BA30-F1D7-4BDB-A9BD-ECA3ECC03C49}" destId="{5AB20895-6E1F-4969-91CF-AE3A611073CC}" srcOrd="0" destOrd="0" presId="urn:microsoft.com/office/officeart/2005/8/layout/list1"/>
    <dgm:cxn modelId="{9D3D9CAD-1347-454D-A683-27EA97175E9B}" type="presParOf" srcId="{5AB20895-6E1F-4969-91CF-AE3A611073CC}" destId="{372140AE-B182-460D-A8EF-BA14A4DC4EE5}" srcOrd="0" destOrd="0" presId="urn:microsoft.com/office/officeart/2005/8/layout/list1"/>
    <dgm:cxn modelId="{2ED589AB-49B6-4C1E-B7C1-6306251CB78C}" type="presParOf" srcId="{5AB20895-6E1F-4969-91CF-AE3A611073CC}" destId="{0EF7CCE0-1FE1-4961-B2B1-35676DF906DC}" srcOrd="1" destOrd="0" presId="urn:microsoft.com/office/officeart/2005/8/layout/list1"/>
    <dgm:cxn modelId="{D6718440-6950-4738-B671-3F0AC29707E2}" type="presParOf" srcId="{EBC2BA30-F1D7-4BDB-A9BD-ECA3ECC03C49}" destId="{FE551258-8E9A-4E87-9DFA-E05382B03BEF}" srcOrd="1" destOrd="0" presId="urn:microsoft.com/office/officeart/2005/8/layout/list1"/>
    <dgm:cxn modelId="{D132441E-CEA1-4494-BE46-A970775E45D2}" type="presParOf" srcId="{EBC2BA30-F1D7-4BDB-A9BD-ECA3ECC03C49}" destId="{F66DD667-3D8A-40D3-88B4-02079DBD707E}" srcOrd="2" destOrd="0" presId="urn:microsoft.com/office/officeart/2005/8/layout/list1"/>
    <dgm:cxn modelId="{1AF42B99-713F-4870-AAAB-923AA55F5B0C}" type="presParOf" srcId="{EBC2BA30-F1D7-4BDB-A9BD-ECA3ECC03C49}" destId="{5BB9D18A-A63C-4B87-90F9-36624167D7CF}" srcOrd="3" destOrd="0" presId="urn:microsoft.com/office/officeart/2005/8/layout/list1"/>
    <dgm:cxn modelId="{0ACFC839-5303-478D-AA40-DE2521ED330F}" type="presParOf" srcId="{EBC2BA30-F1D7-4BDB-A9BD-ECA3ECC03C49}" destId="{19AAF14A-DEA0-4487-A16C-43F72042A27F}" srcOrd="4" destOrd="0" presId="urn:microsoft.com/office/officeart/2005/8/layout/list1"/>
    <dgm:cxn modelId="{AE5399CC-5170-4996-BC0C-A4ECB46B9238}" type="presParOf" srcId="{19AAF14A-DEA0-4487-A16C-43F72042A27F}" destId="{392CA14E-5628-420E-87BB-1A835B19A255}" srcOrd="0" destOrd="0" presId="urn:microsoft.com/office/officeart/2005/8/layout/list1"/>
    <dgm:cxn modelId="{D696A649-FA77-411C-8C60-F12FDDEE06AA}" type="presParOf" srcId="{19AAF14A-DEA0-4487-A16C-43F72042A27F}" destId="{7CDFB0C0-ACAC-4FAE-A711-4F001EC93FAC}" srcOrd="1" destOrd="0" presId="urn:microsoft.com/office/officeart/2005/8/layout/list1"/>
    <dgm:cxn modelId="{582A53DC-7509-4443-BB14-85D4A31EBDAC}" type="presParOf" srcId="{EBC2BA30-F1D7-4BDB-A9BD-ECA3ECC03C49}" destId="{4A6B9C17-E298-46FE-89DB-5BD068D71E14}" srcOrd="5" destOrd="0" presId="urn:microsoft.com/office/officeart/2005/8/layout/list1"/>
    <dgm:cxn modelId="{1510B468-F5FE-4676-810D-A4C34FB71F96}" type="presParOf" srcId="{EBC2BA30-F1D7-4BDB-A9BD-ECA3ECC03C49}" destId="{F26539B6-3309-407B-AC37-51814B9F6923}" srcOrd="6" destOrd="0" presId="urn:microsoft.com/office/officeart/2005/8/layout/list1"/>
    <dgm:cxn modelId="{872EC0F4-6174-4100-A8AC-B78D4A9DF418}" type="presParOf" srcId="{EBC2BA30-F1D7-4BDB-A9BD-ECA3ECC03C49}" destId="{9EDCA1C0-3E41-4761-BA74-4168BC93E077}" srcOrd="7" destOrd="0" presId="urn:microsoft.com/office/officeart/2005/8/layout/list1"/>
    <dgm:cxn modelId="{3FF8E045-5DA3-4EDA-86D0-C12EFBB09B95}" type="presParOf" srcId="{EBC2BA30-F1D7-4BDB-A9BD-ECA3ECC03C49}" destId="{6ADD19A0-5946-44AA-AADB-2401CC289E10}" srcOrd="8" destOrd="0" presId="urn:microsoft.com/office/officeart/2005/8/layout/list1"/>
    <dgm:cxn modelId="{CA09586A-B42C-4546-BEDC-83CDCEC0622B}" type="presParOf" srcId="{6ADD19A0-5946-44AA-AADB-2401CC289E10}" destId="{DB74FD16-485E-49EE-A357-5EC6C048F0A3}" srcOrd="0" destOrd="0" presId="urn:microsoft.com/office/officeart/2005/8/layout/list1"/>
    <dgm:cxn modelId="{E9BF2FD1-C389-4310-8E98-694B91A256B8}" type="presParOf" srcId="{6ADD19A0-5946-44AA-AADB-2401CC289E10}" destId="{7E630EF7-F6DF-4263-BCED-0E59294ADB48}" srcOrd="1" destOrd="0" presId="urn:microsoft.com/office/officeart/2005/8/layout/list1"/>
    <dgm:cxn modelId="{4C2D5721-4938-4D26-9939-EC6BC2035C5C}" type="presParOf" srcId="{EBC2BA30-F1D7-4BDB-A9BD-ECA3ECC03C49}" destId="{E102C5A2-5C69-46E0-85CE-042DD8E2FD1B}" srcOrd="9" destOrd="0" presId="urn:microsoft.com/office/officeart/2005/8/layout/list1"/>
    <dgm:cxn modelId="{E24F8B9F-FC9E-4E96-806F-DED58111FE25}" type="presParOf" srcId="{EBC2BA30-F1D7-4BDB-A9BD-ECA3ECC03C49}" destId="{71EE383D-D587-4560-8B3F-BB7CE80EDE54}" srcOrd="10" destOrd="0" presId="urn:microsoft.com/office/officeart/2005/8/layout/list1"/>
    <dgm:cxn modelId="{47713D63-D856-4EB0-9E02-3CFDEB984C9C}" type="presParOf" srcId="{EBC2BA30-F1D7-4BDB-A9BD-ECA3ECC03C49}" destId="{645FD2CE-4325-4CEE-B0DF-8A368AC6E4AB}" srcOrd="11" destOrd="0" presId="urn:microsoft.com/office/officeart/2005/8/layout/list1"/>
    <dgm:cxn modelId="{C30B8D25-8D15-46D4-86DF-B489FA23887B}" type="presParOf" srcId="{EBC2BA30-F1D7-4BDB-A9BD-ECA3ECC03C49}" destId="{6CA27490-D96A-4A1D-8562-C69DCB9D7602}" srcOrd="12" destOrd="0" presId="urn:microsoft.com/office/officeart/2005/8/layout/list1"/>
    <dgm:cxn modelId="{37925EB9-D221-4878-A115-EFD3D6D50E71}" type="presParOf" srcId="{6CA27490-D96A-4A1D-8562-C69DCB9D7602}" destId="{D353991D-E7E4-4167-8E42-C21E4AA27671}" srcOrd="0" destOrd="0" presId="urn:microsoft.com/office/officeart/2005/8/layout/list1"/>
    <dgm:cxn modelId="{43FDC319-CAD9-4E0D-837A-12ECC57E4208}" type="presParOf" srcId="{6CA27490-D96A-4A1D-8562-C69DCB9D7602}" destId="{5C6C99F6-0C13-4BD4-8C59-2013B9602D6A}" srcOrd="1" destOrd="0" presId="urn:microsoft.com/office/officeart/2005/8/layout/list1"/>
    <dgm:cxn modelId="{01DDB944-67DC-43C4-9329-91F6F72E34F7}" type="presParOf" srcId="{EBC2BA30-F1D7-4BDB-A9BD-ECA3ECC03C49}" destId="{9D528E85-9CC8-406A-96B5-6B5587B96375}" srcOrd="13" destOrd="0" presId="urn:microsoft.com/office/officeart/2005/8/layout/list1"/>
    <dgm:cxn modelId="{FF7692E8-5355-4530-9BBC-E475F7EA9533}" type="presParOf" srcId="{EBC2BA30-F1D7-4BDB-A9BD-ECA3ECC03C49}" destId="{7BAD79B7-836C-402C-A9A0-E0B8052A50D3}" srcOrd="14" destOrd="0" presId="urn:microsoft.com/office/officeart/2005/8/layout/list1"/>
    <dgm:cxn modelId="{3FC36B05-135B-49B4-8973-0CEB59232BD8}" type="presParOf" srcId="{EBC2BA30-F1D7-4BDB-A9BD-ECA3ECC03C49}" destId="{50FD3D62-34AB-4EA9-B152-4AF1D987E52F}" srcOrd="15" destOrd="0" presId="urn:microsoft.com/office/officeart/2005/8/layout/list1"/>
    <dgm:cxn modelId="{82525C61-AE8A-4590-A4F4-B9022F9D27A8}" type="presParOf" srcId="{EBC2BA30-F1D7-4BDB-A9BD-ECA3ECC03C49}" destId="{0D78A3D0-86AB-432A-87AE-E97C60CC3808}" srcOrd="16" destOrd="0" presId="urn:microsoft.com/office/officeart/2005/8/layout/list1"/>
    <dgm:cxn modelId="{CB4345E2-45DD-4FC6-BED4-7840A5D64F0E}" type="presParOf" srcId="{0D78A3D0-86AB-432A-87AE-E97C60CC3808}" destId="{32B562B1-1839-4484-AD6C-9E717B570F77}" srcOrd="0" destOrd="0" presId="urn:microsoft.com/office/officeart/2005/8/layout/list1"/>
    <dgm:cxn modelId="{B0EE9B35-19BE-4438-BF46-E0433FC345A7}" type="presParOf" srcId="{0D78A3D0-86AB-432A-87AE-E97C60CC3808}" destId="{85D239B1-E215-4DB8-9BC9-E1954CB26707}" srcOrd="1" destOrd="0" presId="urn:microsoft.com/office/officeart/2005/8/layout/list1"/>
    <dgm:cxn modelId="{52C0EB6B-EF50-4BC0-BCB9-C0F5A0A9686E}" type="presParOf" srcId="{EBC2BA30-F1D7-4BDB-A9BD-ECA3ECC03C49}" destId="{548EF30D-2B80-45C5-9C70-70FBFD4CD649}" srcOrd="17" destOrd="0" presId="urn:microsoft.com/office/officeart/2005/8/layout/list1"/>
    <dgm:cxn modelId="{99A6109F-5F0D-475F-AFA8-04F4ADC051D9}" type="presParOf" srcId="{EBC2BA30-F1D7-4BDB-A9BD-ECA3ECC03C49}" destId="{E1680761-B08D-43C0-87A9-483F3BEA67C2}" srcOrd="18" destOrd="0" presId="urn:microsoft.com/office/officeart/2005/8/layout/list1"/>
    <dgm:cxn modelId="{1CF4C700-33B7-44AE-BCE7-6011860DBC9D}" type="presParOf" srcId="{EBC2BA30-F1D7-4BDB-A9BD-ECA3ECC03C49}" destId="{05003E4A-CC5C-4575-93A8-778B2F8F0925}" srcOrd="19" destOrd="0" presId="urn:microsoft.com/office/officeart/2005/8/layout/list1"/>
    <dgm:cxn modelId="{309D9D77-0840-4071-9550-3EAA0FF21226}" type="presParOf" srcId="{EBC2BA30-F1D7-4BDB-A9BD-ECA3ECC03C49}" destId="{CD1D2D9D-39FE-4E0C-BA32-4904FDF0DA8F}" srcOrd="20" destOrd="0" presId="urn:microsoft.com/office/officeart/2005/8/layout/list1"/>
    <dgm:cxn modelId="{3C97897A-2B5D-4C9A-AA38-9F2E7F52D07A}" type="presParOf" srcId="{CD1D2D9D-39FE-4E0C-BA32-4904FDF0DA8F}" destId="{D7E0CDB3-1490-4376-8DC0-23BC59FDF733}" srcOrd="0" destOrd="0" presId="urn:microsoft.com/office/officeart/2005/8/layout/list1"/>
    <dgm:cxn modelId="{58B940EB-9808-4C90-9F7A-70A98E4C871A}" type="presParOf" srcId="{CD1D2D9D-39FE-4E0C-BA32-4904FDF0DA8F}" destId="{647017E9-97F0-402B-97C8-3A1A470BC718}" srcOrd="1" destOrd="0" presId="urn:microsoft.com/office/officeart/2005/8/layout/list1"/>
    <dgm:cxn modelId="{F1A473A9-C51D-4160-81CB-3453B3FE2AA7}" type="presParOf" srcId="{EBC2BA30-F1D7-4BDB-A9BD-ECA3ECC03C49}" destId="{EFC6F731-8D63-4318-AB30-07214E8000B9}" srcOrd="21" destOrd="0" presId="urn:microsoft.com/office/officeart/2005/8/layout/list1"/>
    <dgm:cxn modelId="{9552B9D1-2B28-4E7C-ABB7-4604C5BD73BC}" type="presParOf" srcId="{EBC2BA30-F1D7-4BDB-A9BD-ECA3ECC03C49}" destId="{A1EF0DEB-7D3F-4F94-901A-D186D5731486}" srcOrd="22" destOrd="0" presId="urn:microsoft.com/office/officeart/2005/8/layout/list1"/>
  </dgm:cxnLst>
  <dgm:bg>
    <a:noFill/>
  </dgm:bg>
  <dgm:whole>
    <a:ln>
      <a:solidFill>
        <a:schemeClr val="accent3">
          <a:lumMod val="20000"/>
          <a:lumOff val="80000"/>
        </a:schemeClr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72D662-F1C4-48E5-99FD-39A29F0D5B5C}" type="doc">
      <dgm:prSet loTypeId="urn:microsoft.com/office/officeart/2005/8/layout/vProcess5" loCatId="process" qsTypeId="urn:microsoft.com/office/officeart/2005/8/quickstyle/simple2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50B67146-6501-4639-BA1E-E8A241D22AE8}">
      <dgm:prSet/>
      <dgm:spPr/>
      <dgm:t>
        <a:bodyPr/>
        <a:lstStyle/>
        <a:p>
          <a:r>
            <a:rPr lang="en-US" b="1" i="1"/>
            <a:t>а) Кој е проблемот? </a:t>
          </a:r>
          <a:r>
            <a:rPr lang="mk-MK" b="1" i="1"/>
            <a:t>(</a:t>
          </a:r>
          <a:r>
            <a:rPr lang="en-US"/>
            <a:t>Големи загуби на вода</a:t>
          </a:r>
          <a:r>
            <a:rPr lang="mk-MK"/>
            <a:t>; </a:t>
          </a:r>
          <a:r>
            <a:rPr lang="en-US"/>
            <a:t>Ниска енергетска ефикасност</a:t>
          </a:r>
          <a:r>
            <a:rPr lang="mk-MK"/>
            <a:t>; </a:t>
          </a:r>
          <a:r>
            <a:rPr lang="en-US"/>
            <a:t>Недоволен третман на отпадни води</a:t>
          </a:r>
          <a:r>
            <a:rPr lang="mk-MK"/>
            <a:t>; </a:t>
          </a:r>
          <a:r>
            <a:rPr lang="en-US"/>
            <a:t>Нема систем за био</a:t>
          </a:r>
          <a:r>
            <a:rPr lang="mk-MK"/>
            <a:t>разградлив</a:t>
          </a:r>
          <a:r>
            <a:rPr lang="en-US"/>
            <a:t> отпад</a:t>
          </a:r>
          <a:r>
            <a:rPr lang="mk-MK"/>
            <a:t>; </a:t>
          </a:r>
          <a:r>
            <a:rPr lang="en-US"/>
            <a:t>Недостиг од зелени површини</a:t>
          </a:r>
          <a:r>
            <a:rPr lang="mk-MK"/>
            <a:t>)</a:t>
          </a:r>
          <a:endParaRPr lang="en-US"/>
        </a:p>
      </dgm:t>
    </dgm:pt>
    <dgm:pt modelId="{5177209A-736C-4231-AFD6-3D26B5983212}" type="parTrans" cxnId="{7616273D-F362-480E-AA12-B5F28D02FFE4}">
      <dgm:prSet/>
      <dgm:spPr/>
      <dgm:t>
        <a:bodyPr/>
        <a:lstStyle/>
        <a:p>
          <a:endParaRPr lang="en-US"/>
        </a:p>
      </dgm:t>
    </dgm:pt>
    <dgm:pt modelId="{08B3BC41-8F92-40A7-85D4-741F82616060}" type="sibTrans" cxnId="{7616273D-F362-480E-AA12-B5F28D02FFE4}">
      <dgm:prSet/>
      <dgm:spPr/>
      <dgm:t>
        <a:bodyPr/>
        <a:lstStyle/>
        <a:p>
          <a:endParaRPr lang="en-US"/>
        </a:p>
      </dgm:t>
    </dgm:pt>
    <dgm:pt modelId="{BB4EBC78-80CB-4708-94A8-400A3859CC74}">
      <dgm:prSet/>
      <dgm:spPr/>
      <dgm:t>
        <a:bodyPr/>
        <a:lstStyle/>
        <a:p>
          <a:r>
            <a:rPr lang="en-US" b="1" i="1"/>
            <a:t>б) Ко</a:t>
          </a:r>
          <a:r>
            <a:rPr lang="mk-MK" b="1" i="1"/>
            <a:t>е</a:t>
          </a:r>
          <a:r>
            <a:rPr lang="en-US" b="1" i="1"/>
            <a:t> „зелено“ </a:t>
          </a:r>
          <a:r>
            <a:rPr lang="mk-MK" b="1" i="1"/>
            <a:t>може да</a:t>
          </a:r>
          <a:r>
            <a:rPr lang="en-US" b="1" i="1"/>
            <a:t> го реш</a:t>
          </a:r>
          <a:r>
            <a:rPr lang="mk-MK" b="1" i="1"/>
            <a:t>и</a:t>
          </a:r>
          <a:r>
            <a:rPr lang="en-US" b="1" i="1"/>
            <a:t> проблемот? </a:t>
          </a:r>
          <a:r>
            <a:rPr lang="mk-MK" b="1" i="1"/>
            <a:t>(</a:t>
          </a:r>
          <a:r>
            <a:rPr lang="en-US"/>
            <a:t>Воведување SCADA за управување со вода</a:t>
          </a:r>
          <a:r>
            <a:rPr lang="mk-MK"/>
            <a:t>; </a:t>
          </a:r>
          <a:r>
            <a:rPr lang="en-US"/>
            <a:t>Солар</a:t>
          </a:r>
          <a:r>
            <a:rPr lang="mk-MK"/>
            <a:t>ни </a:t>
          </a:r>
          <a:r>
            <a:rPr lang="en-US"/>
            <a:t>пумпи</a:t>
          </a:r>
          <a:r>
            <a:rPr lang="mk-MK"/>
            <a:t>; </a:t>
          </a:r>
          <a:r>
            <a:rPr lang="en-US"/>
            <a:t>Конструирани влажни зони</a:t>
          </a:r>
          <a:r>
            <a:rPr lang="mk-MK"/>
            <a:t> (</a:t>
          </a:r>
          <a:r>
            <a:rPr lang="en-GB"/>
            <a:t>Constructed wetlands)</a:t>
          </a:r>
          <a:r>
            <a:rPr lang="mk-MK"/>
            <a:t>; Ц</a:t>
          </a:r>
          <a:r>
            <a:rPr lang="en-US"/>
            <a:t>ентар за компостирање</a:t>
          </a:r>
          <a:r>
            <a:rPr lang="mk-MK"/>
            <a:t>; </a:t>
          </a:r>
          <a:r>
            <a:rPr lang="en-US"/>
            <a:t>Урбана зелена инфраструктура (зелени коридори)</a:t>
          </a:r>
          <a:r>
            <a:rPr lang="mk-MK"/>
            <a:t>)</a:t>
          </a:r>
          <a:endParaRPr lang="en-US"/>
        </a:p>
      </dgm:t>
    </dgm:pt>
    <dgm:pt modelId="{FC64528C-2C28-42BC-A9FE-673F8CD4168E}" type="parTrans" cxnId="{668D5846-0223-4092-9164-4B31C38D9673}">
      <dgm:prSet/>
      <dgm:spPr/>
      <dgm:t>
        <a:bodyPr/>
        <a:lstStyle/>
        <a:p>
          <a:endParaRPr lang="en-US"/>
        </a:p>
      </dgm:t>
    </dgm:pt>
    <dgm:pt modelId="{6C62B2AF-B4CD-487A-8477-584A69182FAA}" type="sibTrans" cxnId="{668D5846-0223-4092-9164-4B31C38D9673}">
      <dgm:prSet/>
      <dgm:spPr/>
      <dgm:t>
        <a:bodyPr/>
        <a:lstStyle/>
        <a:p>
          <a:endParaRPr lang="en-US"/>
        </a:p>
      </dgm:t>
    </dgm:pt>
    <dgm:pt modelId="{B3C26E00-CB01-4D6A-868B-078AB207976D}">
      <dgm:prSet/>
      <dgm:spPr/>
      <dgm:t>
        <a:bodyPr/>
        <a:lstStyle/>
        <a:p>
          <a:r>
            <a:rPr lang="en-US" b="1" i="1"/>
            <a:t>в) Кои се бенефитите? </a:t>
          </a:r>
          <a:r>
            <a:rPr lang="mk-MK" b="1" i="1"/>
            <a:t>- </a:t>
          </a:r>
          <a:r>
            <a:rPr lang="en-US"/>
            <a:t>ова е клучно за донаторите </a:t>
          </a:r>
          <a:r>
            <a:rPr lang="mk-MK"/>
            <a:t>– (</a:t>
          </a:r>
          <a:r>
            <a:rPr lang="en-US"/>
            <a:t>помала емисија на CO₂</a:t>
          </a:r>
          <a:r>
            <a:rPr lang="mk-MK"/>
            <a:t>, </a:t>
          </a:r>
          <a:r>
            <a:rPr lang="en-US"/>
            <a:t>заштеда на енергија</a:t>
          </a:r>
          <a:r>
            <a:rPr lang="mk-MK"/>
            <a:t>, </a:t>
          </a:r>
          <a:r>
            <a:rPr lang="en-US"/>
            <a:t>намалени оперативни трошоци</a:t>
          </a:r>
          <a:r>
            <a:rPr lang="mk-MK"/>
            <a:t>, </a:t>
          </a:r>
          <a:r>
            <a:rPr lang="en-US"/>
            <a:t>подобра услуга за граѓани</a:t>
          </a:r>
          <a:r>
            <a:rPr lang="mk-MK"/>
            <a:t>, </a:t>
          </a:r>
          <a:r>
            <a:rPr lang="en-US"/>
            <a:t>циркуларна економија</a:t>
          </a:r>
        </a:p>
      </dgm:t>
    </dgm:pt>
    <dgm:pt modelId="{61317E4B-7781-4ED8-8EE3-1504A6F8EF7E}" type="parTrans" cxnId="{2CEA7EF4-A82B-4AA9-9F7E-65ABE8E77F09}">
      <dgm:prSet/>
      <dgm:spPr/>
      <dgm:t>
        <a:bodyPr/>
        <a:lstStyle/>
        <a:p>
          <a:endParaRPr lang="en-US"/>
        </a:p>
      </dgm:t>
    </dgm:pt>
    <dgm:pt modelId="{7B9C20EA-793A-495B-8D83-EF081C1FF360}" type="sibTrans" cxnId="{2CEA7EF4-A82B-4AA9-9F7E-65ABE8E77F09}">
      <dgm:prSet/>
      <dgm:spPr/>
      <dgm:t>
        <a:bodyPr/>
        <a:lstStyle/>
        <a:p>
          <a:endParaRPr lang="en-US"/>
        </a:p>
      </dgm:t>
    </dgm:pt>
    <dgm:pt modelId="{A63E4384-757C-4D14-9CC5-F74D4E6A60D6}" type="pres">
      <dgm:prSet presAssocID="{B172D662-F1C4-48E5-99FD-39A29F0D5B5C}" presName="outerComposite" presStyleCnt="0">
        <dgm:presLayoutVars>
          <dgm:chMax val="5"/>
          <dgm:dir/>
          <dgm:resizeHandles val="exact"/>
        </dgm:presLayoutVars>
      </dgm:prSet>
      <dgm:spPr/>
    </dgm:pt>
    <dgm:pt modelId="{0CE12E80-54CF-47C2-8992-0990C5FE8449}" type="pres">
      <dgm:prSet presAssocID="{B172D662-F1C4-48E5-99FD-39A29F0D5B5C}" presName="dummyMaxCanvas" presStyleCnt="0">
        <dgm:presLayoutVars/>
      </dgm:prSet>
      <dgm:spPr/>
    </dgm:pt>
    <dgm:pt modelId="{AF2D1F36-EA73-45E1-98F0-21E68E8B493D}" type="pres">
      <dgm:prSet presAssocID="{B172D662-F1C4-48E5-99FD-39A29F0D5B5C}" presName="ThreeNodes_1" presStyleLbl="node1" presStyleIdx="0" presStyleCnt="3">
        <dgm:presLayoutVars>
          <dgm:bulletEnabled val="1"/>
        </dgm:presLayoutVars>
      </dgm:prSet>
      <dgm:spPr/>
    </dgm:pt>
    <dgm:pt modelId="{32A25011-7265-4334-BE13-ECAC477909CC}" type="pres">
      <dgm:prSet presAssocID="{B172D662-F1C4-48E5-99FD-39A29F0D5B5C}" presName="ThreeNodes_2" presStyleLbl="node1" presStyleIdx="1" presStyleCnt="3">
        <dgm:presLayoutVars>
          <dgm:bulletEnabled val="1"/>
        </dgm:presLayoutVars>
      </dgm:prSet>
      <dgm:spPr/>
    </dgm:pt>
    <dgm:pt modelId="{EAE8890F-2081-4EDD-806D-CDC18C95C6F4}" type="pres">
      <dgm:prSet presAssocID="{B172D662-F1C4-48E5-99FD-39A29F0D5B5C}" presName="ThreeNodes_3" presStyleLbl="node1" presStyleIdx="2" presStyleCnt="3">
        <dgm:presLayoutVars>
          <dgm:bulletEnabled val="1"/>
        </dgm:presLayoutVars>
      </dgm:prSet>
      <dgm:spPr/>
    </dgm:pt>
    <dgm:pt modelId="{B055C10A-8030-464C-B560-A8E6D4144915}" type="pres">
      <dgm:prSet presAssocID="{B172D662-F1C4-48E5-99FD-39A29F0D5B5C}" presName="ThreeConn_1-2" presStyleLbl="fgAccFollowNode1" presStyleIdx="0" presStyleCnt="2">
        <dgm:presLayoutVars>
          <dgm:bulletEnabled val="1"/>
        </dgm:presLayoutVars>
      </dgm:prSet>
      <dgm:spPr/>
    </dgm:pt>
    <dgm:pt modelId="{F4DDBA89-ECC7-4AC1-9E1D-C45F48EF44A2}" type="pres">
      <dgm:prSet presAssocID="{B172D662-F1C4-48E5-99FD-39A29F0D5B5C}" presName="ThreeConn_2-3" presStyleLbl="fgAccFollowNode1" presStyleIdx="1" presStyleCnt="2">
        <dgm:presLayoutVars>
          <dgm:bulletEnabled val="1"/>
        </dgm:presLayoutVars>
      </dgm:prSet>
      <dgm:spPr/>
    </dgm:pt>
    <dgm:pt modelId="{6BFDB26B-9192-4476-81FA-8A9A9D238E28}" type="pres">
      <dgm:prSet presAssocID="{B172D662-F1C4-48E5-99FD-39A29F0D5B5C}" presName="ThreeNodes_1_text" presStyleLbl="node1" presStyleIdx="2" presStyleCnt="3">
        <dgm:presLayoutVars>
          <dgm:bulletEnabled val="1"/>
        </dgm:presLayoutVars>
      </dgm:prSet>
      <dgm:spPr/>
    </dgm:pt>
    <dgm:pt modelId="{A80CAA19-FD7C-4BEA-8CBA-D2A3549CC8FA}" type="pres">
      <dgm:prSet presAssocID="{B172D662-F1C4-48E5-99FD-39A29F0D5B5C}" presName="ThreeNodes_2_text" presStyleLbl="node1" presStyleIdx="2" presStyleCnt="3">
        <dgm:presLayoutVars>
          <dgm:bulletEnabled val="1"/>
        </dgm:presLayoutVars>
      </dgm:prSet>
      <dgm:spPr/>
    </dgm:pt>
    <dgm:pt modelId="{A3752381-EBF7-41FA-AAF9-20F60D02C298}" type="pres">
      <dgm:prSet presAssocID="{B172D662-F1C4-48E5-99FD-39A29F0D5B5C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609A521F-4210-4BD0-BC02-8133034BF43C}" type="presOf" srcId="{B3C26E00-CB01-4D6A-868B-078AB207976D}" destId="{EAE8890F-2081-4EDD-806D-CDC18C95C6F4}" srcOrd="0" destOrd="0" presId="urn:microsoft.com/office/officeart/2005/8/layout/vProcess5"/>
    <dgm:cxn modelId="{01A38525-17CB-4C4A-ABB2-FC1607810954}" type="presOf" srcId="{6C62B2AF-B4CD-487A-8477-584A69182FAA}" destId="{F4DDBA89-ECC7-4AC1-9E1D-C45F48EF44A2}" srcOrd="0" destOrd="0" presId="urn:microsoft.com/office/officeart/2005/8/layout/vProcess5"/>
    <dgm:cxn modelId="{7616273D-F362-480E-AA12-B5F28D02FFE4}" srcId="{B172D662-F1C4-48E5-99FD-39A29F0D5B5C}" destId="{50B67146-6501-4639-BA1E-E8A241D22AE8}" srcOrd="0" destOrd="0" parTransId="{5177209A-736C-4231-AFD6-3D26B5983212}" sibTransId="{08B3BC41-8F92-40A7-85D4-741F82616060}"/>
    <dgm:cxn modelId="{668D5846-0223-4092-9164-4B31C38D9673}" srcId="{B172D662-F1C4-48E5-99FD-39A29F0D5B5C}" destId="{BB4EBC78-80CB-4708-94A8-400A3859CC74}" srcOrd="1" destOrd="0" parTransId="{FC64528C-2C28-42BC-A9FE-673F8CD4168E}" sibTransId="{6C62B2AF-B4CD-487A-8477-584A69182FAA}"/>
    <dgm:cxn modelId="{DE43EC4E-45DD-4A7C-8894-CB28C91B2C04}" type="presOf" srcId="{50B67146-6501-4639-BA1E-E8A241D22AE8}" destId="{AF2D1F36-EA73-45E1-98F0-21E68E8B493D}" srcOrd="0" destOrd="0" presId="urn:microsoft.com/office/officeart/2005/8/layout/vProcess5"/>
    <dgm:cxn modelId="{EA46F971-6106-4418-9053-C99755877F35}" type="presOf" srcId="{50B67146-6501-4639-BA1E-E8A241D22AE8}" destId="{6BFDB26B-9192-4476-81FA-8A9A9D238E28}" srcOrd="1" destOrd="0" presId="urn:microsoft.com/office/officeart/2005/8/layout/vProcess5"/>
    <dgm:cxn modelId="{88C97057-F7F1-4ECA-A0B3-A1796324765C}" type="presOf" srcId="{BB4EBC78-80CB-4708-94A8-400A3859CC74}" destId="{A80CAA19-FD7C-4BEA-8CBA-D2A3549CC8FA}" srcOrd="1" destOrd="0" presId="urn:microsoft.com/office/officeart/2005/8/layout/vProcess5"/>
    <dgm:cxn modelId="{7806DD86-EA4A-49B2-A9B2-FC4E3D325EA2}" type="presOf" srcId="{BB4EBC78-80CB-4708-94A8-400A3859CC74}" destId="{32A25011-7265-4334-BE13-ECAC477909CC}" srcOrd="0" destOrd="0" presId="urn:microsoft.com/office/officeart/2005/8/layout/vProcess5"/>
    <dgm:cxn modelId="{B6E68592-01EE-4119-A83B-B89D634E426E}" type="presOf" srcId="{B172D662-F1C4-48E5-99FD-39A29F0D5B5C}" destId="{A63E4384-757C-4D14-9CC5-F74D4E6A60D6}" srcOrd="0" destOrd="0" presId="urn:microsoft.com/office/officeart/2005/8/layout/vProcess5"/>
    <dgm:cxn modelId="{DA8EA6AD-B165-425B-B192-7EB5201254E5}" type="presOf" srcId="{B3C26E00-CB01-4D6A-868B-078AB207976D}" destId="{A3752381-EBF7-41FA-AAF9-20F60D02C298}" srcOrd="1" destOrd="0" presId="urn:microsoft.com/office/officeart/2005/8/layout/vProcess5"/>
    <dgm:cxn modelId="{D0A9F3C7-DE08-452D-8DCE-694DE1191EDF}" type="presOf" srcId="{08B3BC41-8F92-40A7-85D4-741F82616060}" destId="{B055C10A-8030-464C-B560-A8E6D4144915}" srcOrd="0" destOrd="0" presId="urn:microsoft.com/office/officeart/2005/8/layout/vProcess5"/>
    <dgm:cxn modelId="{2CEA7EF4-A82B-4AA9-9F7E-65ABE8E77F09}" srcId="{B172D662-F1C4-48E5-99FD-39A29F0D5B5C}" destId="{B3C26E00-CB01-4D6A-868B-078AB207976D}" srcOrd="2" destOrd="0" parTransId="{61317E4B-7781-4ED8-8EE3-1504A6F8EF7E}" sibTransId="{7B9C20EA-793A-495B-8D83-EF081C1FF360}"/>
    <dgm:cxn modelId="{E594151C-54F7-455E-9570-1503280F00A9}" type="presParOf" srcId="{A63E4384-757C-4D14-9CC5-F74D4E6A60D6}" destId="{0CE12E80-54CF-47C2-8992-0990C5FE8449}" srcOrd="0" destOrd="0" presId="urn:microsoft.com/office/officeart/2005/8/layout/vProcess5"/>
    <dgm:cxn modelId="{BD8D3850-B5D2-40C9-B705-D0B216D8CAD0}" type="presParOf" srcId="{A63E4384-757C-4D14-9CC5-F74D4E6A60D6}" destId="{AF2D1F36-EA73-45E1-98F0-21E68E8B493D}" srcOrd="1" destOrd="0" presId="urn:microsoft.com/office/officeart/2005/8/layout/vProcess5"/>
    <dgm:cxn modelId="{E3E3706C-223D-4AD5-9DCB-AB253901159A}" type="presParOf" srcId="{A63E4384-757C-4D14-9CC5-F74D4E6A60D6}" destId="{32A25011-7265-4334-BE13-ECAC477909CC}" srcOrd="2" destOrd="0" presId="urn:microsoft.com/office/officeart/2005/8/layout/vProcess5"/>
    <dgm:cxn modelId="{62984C21-5B3A-4018-B2F1-FE8F6F44D1FE}" type="presParOf" srcId="{A63E4384-757C-4D14-9CC5-F74D4E6A60D6}" destId="{EAE8890F-2081-4EDD-806D-CDC18C95C6F4}" srcOrd="3" destOrd="0" presId="urn:microsoft.com/office/officeart/2005/8/layout/vProcess5"/>
    <dgm:cxn modelId="{C7B75568-3B82-4E2F-940C-6647BB8347DF}" type="presParOf" srcId="{A63E4384-757C-4D14-9CC5-F74D4E6A60D6}" destId="{B055C10A-8030-464C-B560-A8E6D4144915}" srcOrd="4" destOrd="0" presId="urn:microsoft.com/office/officeart/2005/8/layout/vProcess5"/>
    <dgm:cxn modelId="{53292E73-E967-40D9-A7A8-5EE9061320D8}" type="presParOf" srcId="{A63E4384-757C-4D14-9CC5-F74D4E6A60D6}" destId="{F4DDBA89-ECC7-4AC1-9E1D-C45F48EF44A2}" srcOrd="5" destOrd="0" presId="urn:microsoft.com/office/officeart/2005/8/layout/vProcess5"/>
    <dgm:cxn modelId="{97F3B6D3-CD33-4EE1-9B9B-FB934FCA8412}" type="presParOf" srcId="{A63E4384-757C-4D14-9CC5-F74D4E6A60D6}" destId="{6BFDB26B-9192-4476-81FA-8A9A9D238E28}" srcOrd="6" destOrd="0" presId="urn:microsoft.com/office/officeart/2005/8/layout/vProcess5"/>
    <dgm:cxn modelId="{69FC9E41-DA13-4948-8092-B621A601316C}" type="presParOf" srcId="{A63E4384-757C-4D14-9CC5-F74D4E6A60D6}" destId="{A80CAA19-FD7C-4BEA-8CBA-D2A3549CC8FA}" srcOrd="7" destOrd="0" presId="urn:microsoft.com/office/officeart/2005/8/layout/vProcess5"/>
    <dgm:cxn modelId="{2D3D4D78-553E-4DBE-819E-A5A7E3069517}" type="presParOf" srcId="{A63E4384-757C-4D14-9CC5-F74D4E6A60D6}" destId="{A3752381-EBF7-41FA-AAF9-20F60D02C29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FC17A8-C59C-4E17-932E-CB36D49EAD39}" type="doc">
      <dgm:prSet loTypeId="urn:microsoft.com/office/officeart/2005/8/layout/vProcess5" loCatId="process" qsTypeId="urn:microsoft.com/office/officeart/2005/8/quickstyle/simple2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FC3911D7-5C40-4713-8592-409CB3163BEB}">
      <dgm:prSet custT="1"/>
      <dgm:spPr/>
      <dgm:t>
        <a:bodyPr/>
        <a:lstStyle/>
        <a:p>
          <a:r>
            <a:rPr lang="en-US" sz="1800" b="1" dirty="0"/>
            <a:t>✔️ Техничко </a:t>
          </a:r>
          <a:r>
            <a:rPr lang="en-US" sz="1800" b="1" dirty="0" err="1"/>
            <a:t>решение</a:t>
          </a:r>
          <a:r>
            <a:rPr lang="en-US" sz="1800" b="1" dirty="0"/>
            <a:t> (</a:t>
          </a:r>
          <a:r>
            <a:rPr lang="en-US" sz="1800" dirty="0" err="1"/>
            <a:t>Tехнологија</a:t>
          </a:r>
          <a:r>
            <a:rPr lang="en-US" sz="1800" dirty="0"/>
            <a:t>, Локација, </a:t>
          </a:r>
          <a:r>
            <a:rPr lang="en-US" sz="1800" dirty="0" err="1"/>
            <a:t>Kапацитет</a:t>
          </a:r>
          <a:r>
            <a:rPr lang="en-US" sz="1800" dirty="0"/>
            <a:t>, </a:t>
          </a:r>
          <a:r>
            <a:rPr lang="en-US" sz="1800" dirty="0" err="1"/>
            <a:t>инвестициски</a:t>
          </a:r>
          <a:r>
            <a:rPr lang="en-US" sz="1800" dirty="0"/>
            <a:t> </a:t>
          </a:r>
          <a:r>
            <a:rPr lang="en-US" sz="1800" dirty="0" err="1"/>
            <a:t>трошоци</a:t>
          </a:r>
          <a:r>
            <a:rPr lang="en-US" sz="1800" dirty="0"/>
            <a:t>)</a:t>
          </a:r>
        </a:p>
      </dgm:t>
    </dgm:pt>
    <dgm:pt modelId="{9643F3F3-2BA5-4B39-8979-4E6F10049DC3}" type="parTrans" cxnId="{0CD73B2E-A854-4D60-A363-A1C4C32E5345}">
      <dgm:prSet/>
      <dgm:spPr/>
      <dgm:t>
        <a:bodyPr/>
        <a:lstStyle/>
        <a:p>
          <a:endParaRPr lang="en-US" sz="2800"/>
        </a:p>
      </dgm:t>
    </dgm:pt>
    <dgm:pt modelId="{84F1F709-F977-4543-B259-434F51F68388}" type="sibTrans" cxnId="{0CD73B2E-A854-4D60-A363-A1C4C32E5345}">
      <dgm:prSet custT="1"/>
      <dgm:spPr/>
      <dgm:t>
        <a:bodyPr/>
        <a:lstStyle/>
        <a:p>
          <a:endParaRPr lang="en-US" sz="2800"/>
        </a:p>
      </dgm:t>
    </dgm:pt>
    <dgm:pt modelId="{E62E11A5-739F-4F81-9C5D-41F5255CA94C}">
      <dgm:prSet custT="1"/>
      <dgm:spPr/>
      <dgm:t>
        <a:bodyPr/>
        <a:lstStyle/>
        <a:p>
          <a:r>
            <a:rPr lang="en-US" sz="1600" b="1" dirty="0"/>
            <a:t>✔️ </a:t>
          </a:r>
          <a:r>
            <a:rPr lang="en-US" sz="1800" b="1" dirty="0" err="1"/>
            <a:t>Еколошки</a:t>
          </a:r>
          <a:r>
            <a:rPr lang="en-US" sz="1800" b="1" dirty="0"/>
            <a:t> </a:t>
          </a:r>
          <a:r>
            <a:rPr lang="en-US" sz="1800" b="1" dirty="0" err="1"/>
            <a:t>ефекти</a:t>
          </a:r>
          <a:r>
            <a:rPr lang="en-US" sz="1800" b="1" dirty="0"/>
            <a:t> (</a:t>
          </a:r>
          <a:r>
            <a:rPr lang="en-US" sz="1800" dirty="0"/>
            <a:t>намалување на </a:t>
          </a:r>
          <a:r>
            <a:rPr lang="en-US" sz="1800" dirty="0" err="1"/>
            <a:t>емисии</a:t>
          </a:r>
          <a:r>
            <a:rPr lang="en-US" sz="1800" dirty="0"/>
            <a:t>, </a:t>
          </a:r>
          <a:r>
            <a:rPr lang="en-US" sz="1800" dirty="0" err="1"/>
            <a:t>заштеда</a:t>
          </a:r>
          <a:r>
            <a:rPr lang="en-US" sz="1800" dirty="0"/>
            <a:t> на вода / енергија, </a:t>
          </a:r>
          <a:r>
            <a:rPr lang="en-US" sz="1800" dirty="0" err="1"/>
            <a:t>отпечаток</a:t>
          </a:r>
          <a:r>
            <a:rPr lang="en-US" sz="1800" dirty="0"/>
            <a:t> </a:t>
          </a:r>
          <a:r>
            <a:rPr lang="en-US" sz="1800" dirty="0" err="1"/>
            <a:t>врз</a:t>
          </a:r>
          <a:r>
            <a:rPr lang="en-US" sz="1800" dirty="0"/>
            <a:t> </a:t>
          </a:r>
          <a:r>
            <a:rPr lang="en-US" sz="1800" dirty="0" err="1"/>
            <a:t>екосистеми</a:t>
          </a:r>
          <a:r>
            <a:rPr lang="en-US" sz="1800" dirty="0"/>
            <a:t>)</a:t>
          </a:r>
          <a:endParaRPr lang="en-US" sz="1600" dirty="0"/>
        </a:p>
      </dgm:t>
    </dgm:pt>
    <dgm:pt modelId="{04B6DE29-0E36-45BF-91B8-C66085116602}" type="parTrans" cxnId="{6A35575A-24B6-4DA3-A8B1-E9D20CF3080B}">
      <dgm:prSet/>
      <dgm:spPr/>
      <dgm:t>
        <a:bodyPr/>
        <a:lstStyle/>
        <a:p>
          <a:endParaRPr lang="en-US" sz="2800"/>
        </a:p>
      </dgm:t>
    </dgm:pt>
    <dgm:pt modelId="{8912FB76-AF9A-4AE7-A49B-FC818A368782}" type="sibTrans" cxnId="{6A35575A-24B6-4DA3-A8B1-E9D20CF3080B}">
      <dgm:prSet custT="1"/>
      <dgm:spPr/>
      <dgm:t>
        <a:bodyPr/>
        <a:lstStyle/>
        <a:p>
          <a:endParaRPr lang="en-US" sz="2800"/>
        </a:p>
      </dgm:t>
    </dgm:pt>
    <dgm:pt modelId="{13D5A17A-1873-4095-BD1A-0A14509FFC2C}">
      <dgm:prSet custT="1"/>
      <dgm:spPr/>
      <dgm:t>
        <a:bodyPr/>
        <a:lstStyle/>
        <a:p>
          <a:r>
            <a:rPr lang="en-US" sz="1600" b="1" dirty="0"/>
            <a:t>✔️ </a:t>
          </a:r>
          <a:r>
            <a:rPr lang="en-US" sz="1800" b="1" dirty="0" err="1"/>
            <a:t>Финансиска</a:t>
          </a:r>
          <a:r>
            <a:rPr lang="en-US" sz="1800" b="1" dirty="0"/>
            <a:t> </a:t>
          </a:r>
          <a:r>
            <a:rPr lang="en-US" sz="1800" b="1" dirty="0" err="1"/>
            <a:t>издржаност</a:t>
          </a:r>
          <a:r>
            <a:rPr lang="en-US" sz="1800" b="1" dirty="0"/>
            <a:t> (</a:t>
          </a:r>
          <a:r>
            <a:rPr lang="en-US" sz="1800" dirty="0"/>
            <a:t>оперативни </a:t>
          </a:r>
          <a:r>
            <a:rPr lang="en-US" sz="1800" dirty="0" err="1"/>
            <a:t>трошоци</a:t>
          </a:r>
          <a:r>
            <a:rPr lang="en-US" sz="1800" dirty="0"/>
            <a:t>, </a:t>
          </a:r>
          <a:r>
            <a:rPr lang="en-US" sz="1800" dirty="0" err="1"/>
            <a:t>приеми</a:t>
          </a:r>
          <a:r>
            <a:rPr lang="en-US" sz="1800" dirty="0"/>
            <a:t> / </a:t>
          </a:r>
          <a:r>
            <a:rPr lang="en-US" sz="1800" dirty="0" err="1"/>
            <a:t>заштеди</a:t>
          </a:r>
          <a:r>
            <a:rPr lang="en-US" sz="1800" dirty="0"/>
            <a:t>, период на </a:t>
          </a:r>
          <a:r>
            <a:rPr lang="en-US" sz="1800" dirty="0" err="1"/>
            <a:t>отплата</a:t>
          </a:r>
          <a:r>
            <a:rPr lang="en-US" sz="1800" dirty="0"/>
            <a:t>)</a:t>
          </a:r>
          <a:endParaRPr lang="en-US" sz="1600" dirty="0"/>
        </a:p>
      </dgm:t>
    </dgm:pt>
    <dgm:pt modelId="{D6F65491-EE7C-443B-A25C-C491567590A5}" type="parTrans" cxnId="{1B292B1A-085D-4057-92B7-1EB401426113}">
      <dgm:prSet/>
      <dgm:spPr/>
      <dgm:t>
        <a:bodyPr/>
        <a:lstStyle/>
        <a:p>
          <a:endParaRPr lang="en-US" sz="2800"/>
        </a:p>
      </dgm:t>
    </dgm:pt>
    <dgm:pt modelId="{A59ACCE4-E401-4A63-A9ED-A79657199704}" type="sibTrans" cxnId="{1B292B1A-085D-4057-92B7-1EB401426113}">
      <dgm:prSet custT="1"/>
      <dgm:spPr/>
      <dgm:t>
        <a:bodyPr/>
        <a:lstStyle/>
        <a:p>
          <a:endParaRPr lang="en-US" sz="2800"/>
        </a:p>
      </dgm:t>
    </dgm:pt>
    <dgm:pt modelId="{B530B405-2E96-431E-B327-DCD2E2325D32}">
      <dgm:prSet custT="1"/>
      <dgm:spPr/>
      <dgm:t>
        <a:bodyPr/>
        <a:lstStyle/>
        <a:p>
          <a:r>
            <a:rPr lang="en-US" sz="1800" b="1" dirty="0"/>
            <a:t>✔️ </a:t>
          </a:r>
          <a:r>
            <a:rPr lang="en-US" sz="1800" b="1" dirty="0" err="1"/>
            <a:t>Социјални</a:t>
          </a:r>
          <a:r>
            <a:rPr lang="en-US" sz="1800" b="1" dirty="0"/>
            <a:t> </a:t>
          </a:r>
          <a:r>
            <a:rPr lang="en-US" sz="1800" b="1" dirty="0" err="1"/>
            <a:t>бенефити</a:t>
          </a:r>
          <a:r>
            <a:rPr lang="en-US" sz="1800" b="1" dirty="0"/>
            <a:t> (</a:t>
          </a:r>
          <a:r>
            <a:rPr lang="en-US" sz="1800" dirty="0" err="1"/>
            <a:t>квалитет</a:t>
          </a:r>
          <a:r>
            <a:rPr lang="en-US" sz="1800" dirty="0"/>
            <a:t> на </a:t>
          </a:r>
          <a:r>
            <a:rPr lang="en-US" sz="1800" dirty="0" err="1"/>
            <a:t>живеење</a:t>
          </a:r>
          <a:r>
            <a:rPr lang="en-US" sz="1800" dirty="0"/>
            <a:t>, </a:t>
          </a:r>
          <a:r>
            <a:rPr lang="en-US" sz="1800" dirty="0" err="1"/>
            <a:t>здравствени</a:t>
          </a:r>
          <a:r>
            <a:rPr lang="en-US" sz="1800" dirty="0"/>
            <a:t> </a:t>
          </a:r>
          <a:r>
            <a:rPr lang="en-US" sz="1800" dirty="0" err="1"/>
            <a:t>бенефити</a:t>
          </a:r>
          <a:r>
            <a:rPr lang="en-US" sz="1800" dirty="0"/>
            <a:t>, </a:t>
          </a:r>
          <a:r>
            <a:rPr lang="en-US" sz="1800" dirty="0" err="1"/>
            <a:t>подобра</a:t>
          </a:r>
          <a:r>
            <a:rPr lang="en-US" sz="1800" dirty="0"/>
            <a:t> </a:t>
          </a:r>
          <a:r>
            <a:rPr lang="en-US" sz="1800" dirty="0" err="1"/>
            <a:t>услуга</a:t>
          </a:r>
          <a:r>
            <a:rPr lang="en-US" sz="1800" dirty="0"/>
            <a:t> за </a:t>
          </a:r>
          <a:r>
            <a:rPr lang="en-US" sz="1800" dirty="0" err="1"/>
            <a:t>граѓани</a:t>
          </a:r>
          <a:r>
            <a:rPr lang="en-US" sz="1800" dirty="0"/>
            <a:t>)</a:t>
          </a:r>
        </a:p>
      </dgm:t>
    </dgm:pt>
    <dgm:pt modelId="{D0EA8FF7-844A-42DB-8DD1-BB66162364C8}" type="parTrans" cxnId="{5400A3CA-6BF2-4BA7-B91B-ABB620869FBF}">
      <dgm:prSet/>
      <dgm:spPr/>
      <dgm:t>
        <a:bodyPr/>
        <a:lstStyle/>
        <a:p>
          <a:endParaRPr lang="en-US" sz="2800"/>
        </a:p>
      </dgm:t>
    </dgm:pt>
    <dgm:pt modelId="{E5BE9F1C-A4C7-416E-A0A9-DD708A8A3168}" type="sibTrans" cxnId="{5400A3CA-6BF2-4BA7-B91B-ABB620869FBF}">
      <dgm:prSet custT="1"/>
      <dgm:spPr/>
      <dgm:t>
        <a:bodyPr/>
        <a:lstStyle/>
        <a:p>
          <a:endParaRPr lang="en-US" sz="2800"/>
        </a:p>
      </dgm:t>
    </dgm:pt>
    <dgm:pt modelId="{B5921581-E0DB-4A5B-8ACB-C9D68D855998}">
      <dgm:prSet custT="1"/>
      <dgm:spPr/>
      <dgm:t>
        <a:bodyPr/>
        <a:lstStyle/>
        <a:p>
          <a:r>
            <a:rPr lang="en-US" sz="1600" b="1" dirty="0"/>
            <a:t>✔️ </a:t>
          </a:r>
          <a:r>
            <a:rPr lang="en-US" sz="1600" b="1" dirty="0" err="1"/>
            <a:t>Усогласеност</a:t>
          </a:r>
          <a:r>
            <a:rPr lang="en-US" sz="1600" b="1" dirty="0"/>
            <a:t> со </a:t>
          </a:r>
          <a:r>
            <a:rPr lang="en-US" sz="1600" b="1" dirty="0" err="1"/>
            <a:t>стратегиски</a:t>
          </a:r>
          <a:r>
            <a:rPr lang="en-US" sz="1600" b="1" dirty="0"/>
            <a:t> документи (</a:t>
          </a:r>
          <a:r>
            <a:rPr lang="en-US" sz="1600" dirty="0" err="1"/>
            <a:t>Национална</a:t>
          </a:r>
          <a:r>
            <a:rPr lang="en-US" sz="1600" dirty="0"/>
            <a:t> </a:t>
          </a:r>
          <a:r>
            <a:rPr lang="en-US" sz="1600" dirty="0" err="1"/>
            <a:t>стратегија</a:t>
          </a:r>
          <a:r>
            <a:rPr lang="en-US" sz="1600" dirty="0"/>
            <a:t> за </a:t>
          </a:r>
          <a:r>
            <a:rPr lang="en-US" sz="1600" dirty="0" err="1"/>
            <a:t>животна</a:t>
          </a:r>
          <a:r>
            <a:rPr lang="en-US" sz="1600" dirty="0"/>
            <a:t> </a:t>
          </a:r>
          <a:r>
            <a:rPr lang="en-US" sz="1600" dirty="0" err="1"/>
            <a:t>средина</a:t>
          </a:r>
          <a:r>
            <a:rPr lang="en-US" sz="1600" dirty="0"/>
            <a:t>, </a:t>
          </a:r>
          <a:r>
            <a:rPr lang="en-US" sz="1600" dirty="0" err="1"/>
            <a:t>Локален</a:t>
          </a:r>
          <a:r>
            <a:rPr lang="en-US" sz="1600" dirty="0"/>
            <a:t> план за </a:t>
          </a:r>
          <a:r>
            <a:rPr lang="en-US" sz="1600" dirty="0" err="1"/>
            <a:t>животна</a:t>
          </a:r>
          <a:r>
            <a:rPr lang="en-US" sz="1600" dirty="0"/>
            <a:t> </a:t>
          </a:r>
          <a:r>
            <a:rPr lang="en-US" sz="1600" dirty="0" err="1"/>
            <a:t>средина</a:t>
          </a:r>
          <a:r>
            <a:rPr lang="en-US" sz="1600" dirty="0"/>
            <a:t>, SECAP/SEAP, План за управување со отпад, Водоводна и </a:t>
          </a:r>
          <a:r>
            <a:rPr lang="en-US" sz="1600" dirty="0" err="1"/>
            <a:t>канализациска</a:t>
          </a:r>
          <a:r>
            <a:rPr lang="en-US" sz="1600" dirty="0"/>
            <a:t> програма)</a:t>
          </a:r>
        </a:p>
      </dgm:t>
    </dgm:pt>
    <dgm:pt modelId="{58E6B425-0D54-43BA-974A-4E15C85F8817}" type="parTrans" cxnId="{A5C7D229-C731-489C-A277-D13CBA3B91EB}">
      <dgm:prSet/>
      <dgm:spPr/>
      <dgm:t>
        <a:bodyPr/>
        <a:lstStyle/>
        <a:p>
          <a:endParaRPr lang="en-US" sz="2800"/>
        </a:p>
      </dgm:t>
    </dgm:pt>
    <dgm:pt modelId="{19140101-3B0D-42F3-8C4C-98DE91F8D97A}" type="sibTrans" cxnId="{A5C7D229-C731-489C-A277-D13CBA3B91EB}">
      <dgm:prSet/>
      <dgm:spPr/>
      <dgm:t>
        <a:bodyPr/>
        <a:lstStyle/>
        <a:p>
          <a:endParaRPr lang="en-US" sz="2800"/>
        </a:p>
      </dgm:t>
    </dgm:pt>
    <dgm:pt modelId="{B4729A41-6709-46CA-9EDC-E054C9C7E0C3}" type="pres">
      <dgm:prSet presAssocID="{E7FC17A8-C59C-4E17-932E-CB36D49EAD39}" presName="outerComposite" presStyleCnt="0">
        <dgm:presLayoutVars>
          <dgm:chMax val="5"/>
          <dgm:dir/>
          <dgm:resizeHandles val="exact"/>
        </dgm:presLayoutVars>
      </dgm:prSet>
      <dgm:spPr/>
    </dgm:pt>
    <dgm:pt modelId="{71B51E6D-6C16-4DED-B740-67320E8FB7DF}" type="pres">
      <dgm:prSet presAssocID="{E7FC17A8-C59C-4E17-932E-CB36D49EAD39}" presName="dummyMaxCanvas" presStyleCnt="0">
        <dgm:presLayoutVars/>
      </dgm:prSet>
      <dgm:spPr/>
    </dgm:pt>
    <dgm:pt modelId="{B8FE9872-1E00-4B09-A804-E6B702455312}" type="pres">
      <dgm:prSet presAssocID="{E7FC17A8-C59C-4E17-932E-CB36D49EAD39}" presName="FiveNodes_1" presStyleLbl="node1" presStyleIdx="0" presStyleCnt="5">
        <dgm:presLayoutVars>
          <dgm:bulletEnabled val="1"/>
        </dgm:presLayoutVars>
      </dgm:prSet>
      <dgm:spPr/>
    </dgm:pt>
    <dgm:pt modelId="{CF9BAE54-9F3B-4F64-97E3-3C88506AE96D}" type="pres">
      <dgm:prSet presAssocID="{E7FC17A8-C59C-4E17-932E-CB36D49EAD39}" presName="FiveNodes_2" presStyleLbl="node1" presStyleIdx="1" presStyleCnt="5">
        <dgm:presLayoutVars>
          <dgm:bulletEnabled val="1"/>
        </dgm:presLayoutVars>
      </dgm:prSet>
      <dgm:spPr/>
    </dgm:pt>
    <dgm:pt modelId="{DA1E04CC-63F1-40E3-9DC1-9449C92CED24}" type="pres">
      <dgm:prSet presAssocID="{E7FC17A8-C59C-4E17-932E-CB36D49EAD39}" presName="FiveNodes_3" presStyleLbl="node1" presStyleIdx="2" presStyleCnt="5">
        <dgm:presLayoutVars>
          <dgm:bulletEnabled val="1"/>
        </dgm:presLayoutVars>
      </dgm:prSet>
      <dgm:spPr/>
    </dgm:pt>
    <dgm:pt modelId="{49F4B38D-DAD8-4585-BDA3-A4DBD2CD0BFD}" type="pres">
      <dgm:prSet presAssocID="{E7FC17A8-C59C-4E17-932E-CB36D49EAD39}" presName="FiveNodes_4" presStyleLbl="node1" presStyleIdx="3" presStyleCnt="5">
        <dgm:presLayoutVars>
          <dgm:bulletEnabled val="1"/>
        </dgm:presLayoutVars>
      </dgm:prSet>
      <dgm:spPr/>
    </dgm:pt>
    <dgm:pt modelId="{B1D59459-6E8C-4865-A086-CE5AFF7FFF19}" type="pres">
      <dgm:prSet presAssocID="{E7FC17A8-C59C-4E17-932E-CB36D49EAD39}" presName="FiveNodes_5" presStyleLbl="node1" presStyleIdx="4" presStyleCnt="5">
        <dgm:presLayoutVars>
          <dgm:bulletEnabled val="1"/>
        </dgm:presLayoutVars>
      </dgm:prSet>
      <dgm:spPr/>
    </dgm:pt>
    <dgm:pt modelId="{07F0F36D-C1BB-4640-A204-41489776E45B}" type="pres">
      <dgm:prSet presAssocID="{E7FC17A8-C59C-4E17-932E-CB36D49EAD39}" presName="FiveConn_1-2" presStyleLbl="fgAccFollowNode1" presStyleIdx="0" presStyleCnt="4">
        <dgm:presLayoutVars>
          <dgm:bulletEnabled val="1"/>
        </dgm:presLayoutVars>
      </dgm:prSet>
      <dgm:spPr/>
    </dgm:pt>
    <dgm:pt modelId="{7FA2EF11-05FE-45D6-98BB-74DD7A7A8AD2}" type="pres">
      <dgm:prSet presAssocID="{E7FC17A8-C59C-4E17-932E-CB36D49EAD39}" presName="FiveConn_2-3" presStyleLbl="fgAccFollowNode1" presStyleIdx="1" presStyleCnt="4">
        <dgm:presLayoutVars>
          <dgm:bulletEnabled val="1"/>
        </dgm:presLayoutVars>
      </dgm:prSet>
      <dgm:spPr/>
    </dgm:pt>
    <dgm:pt modelId="{0094BFC0-5E04-4ABF-9B88-936CEF543E9E}" type="pres">
      <dgm:prSet presAssocID="{E7FC17A8-C59C-4E17-932E-CB36D49EAD39}" presName="FiveConn_3-4" presStyleLbl="fgAccFollowNode1" presStyleIdx="2" presStyleCnt="4">
        <dgm:presLayoutVars>
          <dgm:bulletEnabled val="1"/>
        </dgm:presLayoutVars>
      </dgm:prSet>
      <dgm:spPr/>
    </dgm:pt>
    <dgm:pt modelId="{76114384-78FE-4269-9789-A4092256102E}" type="pres">
      <dgm:prSet presAssocID="{E7FC17A8-C59C-4E17-932E-CB36D49EAD39}" presName="FiveConn_4-5" presStyleLbl="fgAccFollowNode1" presStyleIdx="3" presStyleCnt="4">
        <dgm:presLayoutVars>
          <dgm:bulletEnabled val="1"/>
        </dgm:presLayoutVars>
      </dgm:prSet>
      <dgm:spPr/>
    </dgm:pt>
    <dgm:pt modelId="{A449BC97-4734-4D89-AF53-2B069221BC87}" type="pres">
      <dgm:prSet presAssocID="{E7FC17A8-C59C-4E17-932E-CB36D49EAD39}" presName="FiveNodes_1_text" presStyleLbl="node1" presStyleIdx="4" presStyleCnt="5">
        <dgm:presLayoutVars>
          <dgm:bulletEnabled val="1"/>
        </dgm:presLayoutVars>
      </dgm:prSet>
      <dgm:spPr/>
    </dgm:pt>
    <dgm:pt modelId="{F3818504-CE65-48E4-9BD7-5E2C46625360}" type="pres">
      <dgm:prSet presAssocID="{E7FC17A8-C59C-4E17-932E-CB36D49EAD39}" presName="FiveNodes_2_text" presStyleLbl="node1" presStyleIdx="4" presStyleCnt="5">
        <dgm:presLayoutVars>
          <dgm:bulletEnabled val="1"/>
        </dgm:presLayoutVars>
      </dgm:prSet>
      <dgm:spPr/>
    </dgm:pt>
    <dgm:pt modelId="{11FA64B4-E53D-4955-8FA3-9ABB11B93B6E}" type="pres">
      <dgm:prSet presAssocID="{E7FC17A8-C59C-4E17-932E-CB36D49EAD39}" presName="FiveNodes_3_text" presStyleLbl="node1" presStyleIdx="4" presStyleCnt="5">
        <dgm:presLayoutVars>
          <dgm:bulletEnabled val="1"/>
        </dgm:presLayoutVars>
      </dgm:prSet>
      <dgm:spPr/>
    </dgm:pt>
    <dgm:pt modelId="{9298D328-61C4-4740-9934-00D8B569B6E2}" type="pres">
      <dgm:prSet presAssocID="{E7FC17A8-C59C-4E17-932E-CB36D49EAD39}" presName="FiveNodes_4_text" presStyleLbl="node1" presStyleIdx="4" presStyleCnt="5">
        <dgm:presLayoutVars>
          <dgm:bulletEnabled val="1"/>
        </dgm:presLayoutVars>
      </dgm:prSet>
      <dgm:spPr/>
    </dgm:pt>
    <dgm:pt modelId="{3CFBA97E-348B-474B-95B9-0BB65D705F62}" type="pres">
      <dgm:prSet presAssocID="{E7FC17A8-C59C-4E17-932E-CB36D49EAD39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33372F12-661D-40DA-A9C6-DDD1A782EAF6}" type="presOf" srcId="{13D5A17A-1873-4095-BD1A-0A14509FFC2C}" destId="{11FA64B4-E53D-4955-8FA3-9ABB11B93B6E}" srcOrd="1" destOrd="0" presId="urn:microsoft.com/office/officeart/2005/8/layout/vProcess5"/>
    <dgm:cxn modelId="{1B292B1A-085D-4057-92B7-1EB401426113}" srcId="{E7FC17A8-C59C-4E17-932E-CB36D49EAD39}" destId="{13D5A17A-1873-4095-BD1A-0A14509FFC2C}" srcOrd="2" destOrd="0" parTransId="{D6F65491-EE7C-443B-A25C-C491567590A5}" sibTransId="{A59ACCE4-E401-4A63-A9ED-A79657199704}"/>
    <dgm:cxn modelId="{68A9B11F-21E8-477D-8583-D6A1ECA6CD45}" type="presOf" srcId="{13D5A17A-1873-4095-BD1A-0A14509FFC2C}" destId="{DA1E04CC-63F1-40E3-9DC1-9449C92CED24}" srcOrd="0" destOrd="0" presId="urn:microsoft.com/office/officeart/2005/8/layout/vProcess5"/>
    <dgm:cxn modelId="{DE226B29-3B09-4F07-9479-33E14BBED5C6}" type="presOf" srcId="{E5BE9F1C-A4C7-416E-A0A9-DD708A8A3168}" destId="{76114384-78FE-4269-9789-A4092256102E}" srcOrd="0" destOrd="0" presId="urn:microsoft.com/office/officeart/2005/8/layout/vProcess5"/>
    <dgm:cxn modelId="{A5C7D229-C731-489C-A277-D13CBA3B91EB}" srcId="{E7FC17A8-C59C-4E17-932E-CB36D49EAD39}" destId="{B5921581-E0DB-4A5B-8ACB-C9D68D855998}" srcOrd="4" destOrd="0" parTransId="{58E6B425-0D54-43BA-974A-4E15C85F8817}" sibTransId="{19140101-3B0D-42F3-8C4C-98DE91F8D97A}"/>
    <dgm:cxn modelId="{0CD73B2E-A854-4D60-A363-A1C4C32E5345}" srcId="{E7FC17A8-C59C-4E17-932E-CB36D49EAD39}" destId="{FC3911D7-5C40-4713-8592-409CB3163BEB}" srcOrd="0" destOrd="0" parTransId="{9643F3F3-2BA5-4B39-8979-4E6F10049DC3}" sibTransId="{84F1F709-F977-4543-B259-434F51F68388}"/>
    <dgm:cxn modelId="{DEFF3931-E8BF-4296-BE40-A790789B4DB3}" type="presOf" srcId="{B530B405-2E96-431E-B327-DCD2E2325D32}" destId="{49F4B38D-DAD8-4585-BDA3-A4DBD2CD0BFD}" srcOrd="0" destOrd="0" presId="urn:microsoft.com/office/officeart/2005/8/layout/vProcess5"/>
    <dgm:cxn modelId="{73B22435-AE1B-406D-81EB-98DBB2199F76}" type="presOf" srcId="{A59ACCE4-E401-4A63-A9ED-A79657199704}" destId="{0094BFC0-5E04-4ABF-9B88-936CEF543E9E}" srcOrd="0" destOrd="0" presId="urn:microsoft.com/office/officeart/2005/8/layout/vProcess5"/>
    <dgm:cxn modelId="{D621A636-12F2-4B8A-B5D8-ECDF8FA687B2}" type="presOf" srcId="{E62E11A5-739F-4F81-9C5D-41F5255CA94C}" destId="{CF9BAE54-9F3B-4F64-97E3-3C88506AE96D}" srcOrd="0" destOrd="0" presId="urn:microsoft.com/office/officeart/2005/8/layout/vProcess5"/>
    <dgm:cxn modelId="{89C76F48-DD60-4AB4-B71B-FF36CC04A04A}" type="presOf" srcId="{E62E11A5-739F-4F81-9C5D-41F5255CA94C}" destId="{F3818504-CE65-48E4-9BD7-5E2C46625360}" srcOrd="1" destOrd="0" presId="urn:microsoft.com/office/officeart/2005/8/layout/vProcess5"/>
    <dgm:cxn modelId="{42000454-0958-4116-B9D1-BBC46E07318A}" type="presOf" srcId="{84F1F709-F977-4543-B259-434F51F68388}" destId="{07F0F36D-C1BB-4640-A204-41489776E45B}" srcOrd="0" destOrd="0" presId="urn:microsoft.com/office/officeart/2005/8/layout/vProcess5"/>
    <dgm:cxn modelId="{C3A59158-DFDE-47B8-9796-E49BB6398E7F}" type="presOf" srcId="{FC3911D7-5C40-4713-8592-409CB3163BEB}" destId="{B8FE9872-1E00-4B09-A804-E6B702455312}" srcOrd="0" destOrd="0" presId="urn:microsoft.com/office/officeart/2005/8/layout/vProcess5"/>
    <dgm:cxn modelId="{6A35575A-24B6-4DA3-A8B1-E9D20CF3080B}" srcId="{E7FC17A8-C59C-4E17-932E-CB36D49EAD39}" destId="{E62E11A5-739F-4F81-9C5D-41F5255CA94C}" srcOrd="1" destOrd="0" parTransId="{04B6DE29-0E36-45BF-91B8-C66085116602}" sibTransId="{8912FB76-AF9A-4AE7-A49B-FC818A368782}"/>
    <dgm:cxn modelId="{2F29B08E-4040-43F7-9355-1DDA957AF375}" type="presOf" srcId="{FC3911D7-5C40-4713-8592-409CB3163BEB}" destId="{A449BC97-4734-4D89-AF53-2B069221BC87}" srcOrd="1" destOrd="0" presId="urn:microsoft.com/office/officeart/2005/8/layout/vProcess5"/>
    <dgm:cxn modelId="{62FE5791-E3FC-4FC4-B7DF-E7129E232C4F}" type="presOf" srcId="{B5921581-E0DB-4A5B-8ACB-C9D68D855998}" destId="{B1D59459-6E8C-4865-A086-CE5AFF7FFF19}" srcOrd="0" destOrd="0" presId="urn:microsoft.com/office/officeart/2005/8/layout/vProcess5"/>
    <dgm:cxn modelId="{6AE91D9C-A1D2-4631-88D1-61111CBFA65D}" type="presOf" srcId="{B5921581-E0DB-4A5B-8ACB-C9D68D855998}" destId="{3CFBA97E-348B-474B-95B9-0BB65D705F62}" srcOrd="1" destOrd="0" presId="urn:microsoft.com/office/officeart/2005/8/layout/vProcess5"/>
    <dgm:cxn modelId="{51059CB9-8B37-4291-8C0A-5B88782E7C1B}" type="presOf" srcId="{B530B405-2E96-431E-B327-DCD2E2325D32}" destId="{9298D328-61C4-4740-9934-00D8B569B6E2}" srcOrd="1" destOrd="0" presId="urn:microsoft.com/office/officeart/2005/8/layout/vProcess5"/>
    <dgm:cxn modelId="{5400A3CA-6BF2-4BA7-B91B-ABB620869FBF}" srcId="{E7FC17A8-C59C-4E17-932E-CB36D49EAD39}" destId="{B530B405-2E96-431E-B327-DCD2E2325D32}" srcOrd="3" destOrd="0" parTransId="{D0EA8FF7-844A-42DB-8DD1-BB66162364C8}" sibTransId="{E5BE9F1C-A4C7-416E-A0A9-DD708A8A3168}"/>
    <dgm:cxn modelId="{0EE453CF-EEF1-4BCF-98FA-45BBAA5F5161}" type="presOf" srcId="{8912FB76-AF9A-4AE7-A49B-FC818A368782}" destId="{7FA2EF11-05FE-45D6-98BB-74DD7A7A8AD2}" srcOrd="0" destOrd="0" presId="urn:microsoft.com/office/officeart/2005/8/layout/vProcess5"/>
    <dgm:cxn modelId="{D8A7E5F1-0077-4645-BFD4-DDC60BD5B84B}" type="presOf" srcId="{E7FC17A8-C59C-4E17-932E-CB36D49EAD39}" destId="{B4729A41-6709-46CA-9EDC-E054C9C7E0C3}" srcOrd="0" destOrd="0" presId="urn:microsoft.com/office/officeart/2005/8/layout/vProcess5"/>
    <dgm:cxn modelId="{85722FBF-0DDB-43B5-9DFC-92A45EC52252}" type="presParOf" srcId="{B4729A41-6709-46CA-9EDC-E054C9C7E0C3}" destId="{71B51E6D-6C16-4DED-B740-67320E8FB7DF}" srcOrd="0" destOrd="0" presId="urn:microsoft.com/office/officeart/2005/8/layout/vProcess5"/>
    <dgm:cxn modelId="{694C8F10-4796-4D38-8093-BB5628CA8FB1}" type="presParOf" srcId="{B4729A41-6709-46CA-9EDC-E054C9C7E0C3}" destId="{B8FE9872-1E00-4B09-A804-E6B702455312}" srcOrd="1" destOrd="0" presId="urn:microsoft.com/office/officeart/2005/8/layout/vProcess5"/>
    <dgm:cxn modelId="{B03E5948-6722-4C57-BF20-F26D9AA8C67A}" type="presParOf" srcId="{B4729A41-6709-46CA-9EDC-E054C9C7E0C3}" destId="{CF9BAE54-9F3B-4F64-97E3-3C88506AE96D}" srcOrd="2" destOrd="0" presId="urn:microsoft.com/office/officeart/2005/8/layout/vProcess5"/>
    <dgm:cxn modelId="{2A345094-B8EB-424D-A62B-C0A0057CF74B}" type="presParOf" srcId="{B4729A41-6709-46CA-9EDC-E054C9C7E0C3}" destId="{DA1E04CC-63F1-40E3-9DC1-9449C92CED24}" srcOrd="3" destOrd="0" presId="urn:microsoft.com/office/officeart/2005/8/layout/vProcess5"/>
    <dgm:cxn modelId="{7CF7A10A-5D31-42CE-8AEA-95126C54F80D}" type="presParOf" srcId="{B4729A41-6709-46CA-9EDC-E054C9C7E0C3}" destId="{49F4B38D-DAD8-4585-BDA3-A4DBD2CD0BFD}" srcOrd="4" destOrd="0" presId="urn:microsoft.com/office/officeart/2005/8/layout/vProcess5"/>
    <dgm:cxn modelId="{6EB9D349-4276-4CB3-921B-A7D4E0AC5543}" type="presParOf" srcId="{B4729A41-6709-46CA-9EDC-E054C9C7E0C3}" destId="{B1D59459-6E8C-4865-A086-CE5AFF7FFF19}" srcOrd="5" destOrd="0" presId="urn:microsoft.com/office/officeart/2005/8/layout/vProcess5"/>
    <dgm:cxn modelId="{C76A08BE-8F12-4BF6-8C40-30DF03A645E2}" type="presParOf" srcId="{B4729A41-6709-46CA-9EDC-E054C9C7E0C3}" destId="{07F0F36D-C1BB-4640-A204-41489776E45B}" srcOrd="6" destOrd="0" presId="urn:microsoft.com/office/officeart/2005/8/layout/vProcess5"/>
    <dgm:cxn modelId="{0FC9BECF-7A2D-49BB-866A-B2866AE10CA5}" type="presParOf" srcId="{B4729A41-6709-46CA-9EDC-E054C9C7E0C3}" destId="{7FA2EF11-05FE-45D6-98BB-74DD7A7A8AD2}" srcOrd="7" destOrd="0" presId="urn:microsoft.com/office/officeart/2005/8/layout/vProcess5"/>
    <dgm:cxn modelId="{C7B1CB3A-D9C8-4F24-BABF-782B525B3D63}" type="presParOf" srcId="{B4729A41-6709-46CA-9EDC-E054C9C7E0C3}" destId="{0094BFC0-5E04-4ABF-9B88-936CEF543E9E}" srcOrd="8" destOrd="0" presId="urn:microsoft.com/office/officeart/2005/8/layout/vProcess5"/>
    <dgm:cxn modelId="{9EA30D8D-5AEE-4B2A-8DB8-A23CC0C531B4}" type="presParOf" srcId="{B4729A41-6709-46CA-9EDC-E054C9C7E0C3}" destId="{76114384-78FE-4269-9789-A4092256102E}" srcOrd="9" destOrd="0" presId="urn:microsoft.com/office/officeart/2005/8/layout/vProcess5"/>
    <dgm:cxn modelId="{ACAC208F-9E93-4D20-A5A1-35E0F29358F7}" type="presParOf" srcId="{B4729A41-6709-46CA-9EDC-E054C9C7E0C3}" destId="{A449BC97-4734-4D89-AF53-2B069221BC87}" srcOrd="10" destOrd="0" presId="urn:microsoft.com/office/officeart/2005/8/layout/vProcess5"/>
    <dgm:cxn modelId="{788146FC-281F-495C-93F9-F8928341395C}" type="presParOf" srcId="{B4729A41-6709-46CA-9EDC-E054C9C7E0C3}" destId="{F3818504-CE65-48E4-9BD7-5E2C46625360}" srcOrd="11" destOrd="0" presId="urn:microsoft.com/office/officeart/2005/8/layout/vProcess5"/>
    <dgm:cxn modelId="{CBC15612-DC94-45DA-BB2D-D9FDFEE2E692}" type="presParOf" srcId="{B4729A41-6709-46CA-9EDC-E054C9C7E0C3}" destId="{11FA64B4-E53D-4955-8FA3-9ABB11B93B6E}" srcOrd="12" destOrd="0" presId="urn:microsoft.com/office/officeart/2005/8/layout/vProcess5"/>
    <dgm:cxn modelId="{6402DC6A-49C5-42A0-986E-30EB40075381}" type="presParOf" srcId="{B4729A41-6709-46CA-9EDC-E054C9C7E0C3}" destId="{9298D328-61C4-4740-9934-00D8B569B6E2}" srcOrd="13" destOrd="0" presId="urn:microsoft.com/office/officeart/2005/8/layout/vProcess5"/>
    <dgm:cxn modelId="{552714AF-8DD4-44B2-A5C5-41D9437224F2}" type="presParOf" srcId="{B4729A41-6709-46CA-9EDC-E054C9C7E0C3}" destId="{3CFBA97E-348B-474B-95B9-0BB65D705F6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107957-1108-4105-AC9C-976C14054321}" type="doc">
      <dgm:prSet loTypeId="urn:microsoft.com/office/officeart/2005/8/layout/vProcess5" loCatId="process" qsTypeId="urn:microsoft.com/office/officeart/2005/8/quickstyle/simple2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CC378F78-AAC2-41B5-9D50-63C74E979DF6}">
      <dgm:prSet/>
      <dgm:spPr/>
      <dgm:t>
        <a:bodyPr/>
        <a:lstStyle/>
        <a:p>
          <a:r>
            <a:rPr lang="en-US" b="1"/>
            <a:t>✔️ FIDIC проектно решение </a:t>
          </a:r>
          <a:r>
            <a:rPr lang="en-US"/>
            <a:t>(техничка спецификација, детални цртежи, пресметки)</a:t>
          </a:r>
        </a:p>
      </dgm:t>
    </dgm:pt>
    <dgm:pt modelId="{D10DDD9C-932C-4C6D-A47A-66B18DDC380A}" type="parTrans" cxnId="{8E8EA24C-EED2-41C1-A9C4-4B2B48137547}">
      <dgm:prSet/>
      <dgm:spPr/>
      <dgm:t>
        <a:bodyPr/>
        <a:lstStyle/>
        <a:p>
          <a:endParaRPr lang="en-US"/>
        </a:p>
      </dgm:t>
    </dgm:pt>
    <dgm:pt modelId="{FB71D78A-3AD3-4725-94FA-108E15F603A9}" type="sibTrans" cxnId="{8E8EA24C-EED2-41C1-A9C4-4B2B48137547}">
      <dgm:prSet/>
      <dgm:spPr/>
      <dgm:t>
        <a:bodyPr/>
        <a:lstStyle/>
        <a:p>
          <a:endParaRPr lang="en-US"/>
        </a:p>
      </dgm:t>
    </dgm:pt>
    <dgm:pt modelId="{9B0978EB-E2F4-4943-8661-38834905029E}">
      <dgm:prSet/>
      <dgm:spPr/>
      <dgm:t>
        <a:bodyPr/>
        <a:lstStyle/>
        <a:p>
          <a:r>
            <a:rPr lang="en-US" b="1"/>
            <a:t>✔️ Целосна економско-финансиска анализа </a:t>
          </a:r>
          <a:r>
            <a:rPr lang="en-US"/>
            <a:t>(според методологиите на ЕУ / донаторот)</a:t>
          </a:r>
        </a:p>
      </dgm:t>
    </dgm:pt>
    <dgm:pt modelId="{A5C17EEB-E62D-4644-8D65-ECE36A1E4D28}" type="parTrans" cxnId="{294BD361-8145-40B7-A9D3-80F653A3DBE5}">
      <dgm:prSet/>
      <dgm:spPr/>
      <dgm:t>
        <a:bodyPr/>
        <a:lstStyle/>
        <a:p>
          <a:endParaRPr lang="en-US"/>
        </a:p>
      </dgm:t>
    </dgm:pt>
    <dgm:pt modelId="{FAA87929-7B15-44D0-8527-BA27711F6565}" type="sibTrans" cxnId="{294BD361-8145-40B7-A9D3-80F653A3DBE5}">
      <dgm:prSet/>
      <dgm:spPr/>
      <dgm:t>
        <a:bodyPr/>
        <a:lstStyle/>
        <a:p>
          <a:endParaRPr lang="en-US"/>
        </a:p>
      </dgm:t>
    </dgm:pt>
    <dgm:pt modelId="{02B1B4F8-0EC8-4691-9172-0FD439F1D5FC}">
      <dgm:prSet/>
      <dgm:spPr/>
      <dgm:t>
        <a:bodyPr/>
        <a:lstStyle/>
        <a:p>
          <a:r>
            <a:rPr lang="en-US" b="1"/>
            <a:t>✔️ Екологија: (</a:t>
          </a:r>
          <a:r>
            <a:rPr lang="en-US"/>
            <a:t>Елаборат за животна средина, Проценка на влијание, План за управување со отпад)</a:t>
          </a:r>
        </a:p>
      </dgm:t>
    </dgm:pt>
    <dgm:pt modelId="{06B53A52-4076-4053-A05E-FA54D144BF54}" type="parTrans" cxnId="{7BF72773-6DEF-4BDA-B783-E40621DD8AF8}">
      <dgm:prSet/>
      <dgm:spPr/>
      <dgm:t>
        <a:bodyPr/>
        <a:lstStyle/>
        <a:p>
          <a:endParaRPr lang="en-US"/>
        </a:p>
      </dgm:t>
    </dgm:pt>
    <dgm:pt modelId="{EAB9A1E7-C37E-4581-9BCD-17083717DD3D}" type="sibTrans" cxnId="{7BF72773-6DEF-4BDA-B783-E40621DD8AF8}">
      <dgm:prSet/>
      <dgm:spPr/>
      <dgm:t>
        <a:bodyPr/>
        <a:lstStyle/>
        <a:p>
          <a:endParaRPr lang="en-US"/>
        </a:p>
      </dgm:t>
    </dgm:pt>
    <dgm:pt modelId="{8B39C9D9-6401-4EFF-B7C0-6147634F194F}">
      <dgm:prSet/>
      <dgm:spPr/>
      <dgm:t>
        <a:bodyPr/>
        <a:lstStyle/>
        <a:p>
          <a:r>
            <a:rPr lang="en-US" b="1"/>
            <a:t>✔️ План за набавки: </a:t>
          </a:r>
          <a:r>
            <a:rPr lang="en-US"/>
            <a:t>(обично во согласност со FIDIC + национални процедури)</a:t>
          </a:r>
        </a:p>
      </dgm:t>
    </dgm:pt>
    <dgm:pt modelId="{CA8F9735-9FB5-40F5-86D8-42FC1B049718}" type="parTrans" cxnId="{C8B4A76B-F049-4CB9-9E2A-9FFD12FDF455}">
      <dgm:prSet/>
      <dgm:spPr/>
      <dgm:t>
        <a:bodyPr/>
        <a:lstStyle/>
        <a:p>
          <a:endParaRPr lang="en-US"/>
        </a:p>
      </dgm:t>
    </dgm:pt>
    <dgm:pt modelId="{AC5C77C6-1B77-4303-B521-0584382DB872}" type="sibTrans" cxnId="{C8B4A76B-F049-4CB9-9E2A-9FFD12FDF455}">
      <dgm:prSet/>
      <dgm:spPr/>
      <dgm:t>
        <a:bodyPr/>
        <a:lstStyle/>
        <a:p>
          <a:endParaRPr lang="en-US"/>
        </a:p>
      </dgm:t>
    </dgm:pt>
    <dgm:pt modelId="{5EA92EE9-3314-441A-B3A1-B97A5641255E}" type="pres">
      <dgm:prSet presAssocID="{6B107957-1108-4105-AC9C-976C14054321}" presName="outerComposite" presStyleCnt="0">
        <dgm:presLayoutVars>
          <dgm:chMax val="5"/>
          <dgm:dir/>
          <dgm:resizeHandles val="exact"/>
        </dgm:presLayoutVars>
      </dgm:prSet>
      <dgm:spPr/>
    </dgm:pt>
    <dgm:pt modelId="{D105F1A6-9C9A-4203-9FD4-94CB3E986A7C}" type="pres">
      <dgm:prSet presAssocID="{6B107957-1108-4105-AC9C-976C14054321}" presName="dummyMaxCanvas" presStyleCnt="0">
        <dgm:presLayoutVars/>
      </dgm:prSet>
      <dgm:spPr/>
    </dgm:pt>
    <dgm:pt modelId="{E6EF9670-2B7D-47E9-9B4D-D491959F7EB0}" type="pres">
      <dgm:prSet presAssocID="{6B107957-1108-4105-AC9C-976C14054321}" presName="FourNodes_1" presStyleLbl="node1" presStyleIdx="0" presStyleCnt="4">
        <dgm:presLayoutVars>
          <dgm:bulletEnabled val="1"/>
        </dgm:presLayoutVars>
      </dgm:prSet>
      <dgm:spPr/>
    </dgm:pt>
    <dgm:pt modelId="{01D540E3-AB90-4786-A4C7-960EC744287F}" type="pres">
      <dgm:prSet presAssocID="{6B107957-1108-4105-AC9C-976C14054321}" presName="FourNodes_2" presStyleLbl="node1" presStyleIdx="1" presStyleCnt="4">
        <dgm:presLayoutVars>
          <dgm:bulletEnabled val="1"/>
        </dgm:presLayoutVars>
      </dgm:prSet>
      <dgm:spPr/>
    </dgm:pt>
    <dgm:pt modelId="{366A7D54-01E4-4E99-8BFD-81B9AB5582B2}" type="pres">
      <dgm:prSet presAssocID="{6B107957-1108-4105-AC9C-976C14054321}" presName="FourNodes_3" presStyleLbl="node1" presStyleIdx="2" presStyleCnt="4">
        <dgm:presLayoutVars>
          <dgm:bulletEnabled val="1"/>
        </dgm:presLayoutVars>
      </dgm:prSet>
      <dgm:spPr/>
    </dgm:pt>
    <dgm:pt modelId="{71BD11A8-A905-499B-BCB8-16993B1C2DA4}" type="pres">
      <dgm:prSet presAssocID="{6B107957-1108-4105-AC9C-976C14054321}" presName="FourNodes_4" presStyleLbl="node1" presStyleIdx="3" presStyleCnt="4">
        <dgm:presLayoutVars>
          <dgm:bulletEnabled val="1"/>
        </dgm:presLayoutVars>
      </dgm:prSet>
      <dgm:spPr/>
    </dgm:pt>
    <dgm:pt modelId="{C616FE15-9B45-48F5-BA5B-250AB506B91E}" type="pres">
      <dgm:prSet presAssocID="{6B107957-1108-4105-AC9C-976C14054321}" presName="FourConn_1-2" presStyleLbl="fgAccFollowNode1" presStyleIdx="0" presStyleCnt="3">
        <dgm:presLayoutVars>
          <dgm:bulletEnabled val="1"/>
        </dgm:presLayoutVars>
      </dgm:prSet>
      <dgm:spPr/>
    </dgm:pt>
    <dgm:pt modelId="{23CA7C94-FC35-4020-B986-CC7441B548B8}" type="pres">
      <dgm:prSet presAssocID="{6B107957-1108-4105-AC9C-976C14054321}" presName="FourConn_2-3" presStyleLbl="fgAccFollowNode1" presStyleIdx="1" presStyleCnt="3">
        <dgm:presLayoutVars>
          <dgm:bulletEnabled val="1"/>
        </dgm:presLayoutVars>
      </dgm:prSet>
      <dgm:spPr/>
    </dgm:pt>
    <dgm:pt modelId="{54178358-9259-48B9-BAF2-AC2B0D9A2640}" type="pres">
      <dgm:prSet presAssocID="{6B107957-1108-4105-AC9C-976C14054321}" presName="FourConn_3-4" presStyleLbl="fgAccFollowNode1" presStyleIdx="2" presStyleCnt="3">
        <dgm:presLayoutVars>
          <dgm:bulletEnabled val="1"/>
        </dgm:presLayoutVars>
      </dgm:prSet>
      <dgm:spPr/>
    </dgm:pt>
    <dgm:pt modelId="{EAEE2536-04E3-4063-B3E3-D83597C22FF1}" type="pres">
      <dgm:prSet presAssocID="{6B107957-1108-4105-AC9C-976C14054321}" presName="FourNodes_1_text" presStyleLbl="node1" presStyleIdx="3" presStyleCnt="4">
        <dgm:presLayoutVars>
          <dgm:bulletEnabled val="1"/>
        </dgm:presLayoutVars>
      </dgm:prSet>
      <dgm:spPr/>
    </dgm:pt>
    <dgm:pt modelId="{C897B5C2-3D4A-45A7-92DE-DC7E7A48E276}" type="pres">
      <dgm:prSet presAssocID="{6B107957-1108-4105-AC9C-976C14054321}" presName="FourNodes_2_text" presStyleLbl="node1" presStyleIdx="3" presStyleCnt="4">
        <dgm:presLayoutVars>
          <dgm:bulletEnabled val="1"/>
        </dgm:presLayoutVars>
      </dgm:prSet>
      <dgm:spPr/>
    </dgm:pt>
    <dgm:pt modelId="{8E21993F-9DC8-4AEE-9F78-B3CB9D0BDFFB}" type="pres">
      <dgm:prSet presAssocID="{6B107957-1108-4105-AC9C-976C14054321}" presName="FourNodes_3_text" presStyleLbl="node1" presStyleIdx="3" presStyleCnt="4">
        <dgm:presLayoutVars>
          <dgm:bulletEnabled val="1"/>
        </dgm:presLayoutVars>
      </dgm:prSet>
      <dgm:spPr/>
    </dgm:pt>
    <dgm:pt modelId="{4770E56F-4BBD-4A2D-A5E3-72F58F67BDD0}" type="pres">
      <dgm:prSet presAssocID="{6B107957-1108-4105-AC9C-976C14054321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BC95FF00-12A5-4878-A9F5-CFD434EF2710}" type="presOf" srcId="{CC378F78-AAC2-41B5-9D50-63C74E979DF6}" destId="{EAEE2536-04E3-4063-B3E3-D83597C22FF1}" srcOrd="1" destOrd="0" presId="urn:microsoft.com/office/officeart/2005/8/layout/vProcess5"/>
    <dgm:cxn modelId="{97C24E1B-8233-4B47-99A0-4B5FEC53B426}" type="presOf" srcId="{CC378F78-AAC2-41B5-9D50-63C74E979DF6}" destId="{E6EF9670-2B7D-47E9-9B4D-D491959F7EB0}" srcOrd="0" destOrd="0" presId="urn:microsoft.com/office/officeart/2005/8/layout/vProcess5"/>
    <dgm:cxn modelId="{D74CDB21-C975-44C9-8AB6-71959A72D3C7}" type="presOf" srcId="{8B39C9D9-6401-4EFF-B7C0-6147634F194F}" destId="{71BD11A8-A905-499B-BCB8-16993B1C2DA4}" srcOrd="0" destOrd="0" presId="urn:microsoft.com/office/officeart/2005/8/layout/vProcess5"/>
    <dgm:cxn modelId="{294BD361-8145-40B7-A9D3-80F653A3DBE5}" srcId="{6B107957-1108-4105-AC9C-976C14054321}" destId="{9B0978EB-E2F4-4943-8661-38834905029E}" srcOrd="1" destOrd="0" parTransId="{A5C17EEB-E62D-4644-8D65-ECE36A1E4D28}" sibTransId="{FAA87929-7B15-44D0-8527-BA27711F6565}"/>
    <dgm:cxn modelId="{C8B4A76B-F049-4CB9-9E2A-9FFD12FDF455}" srcId="{6B107957-1108-4105-AC9C-976C14054321}" destId="{8B39C9D9-6401-4EFF-B7C0-6147634F194F}" srcOrd="3" destOrd="0" parTransId="{CA8F9735-9FB5-40F5-86D8-42FC1B049718}" sibTransId="{AC5C77C6-1B77-4303-B521-0584382DB872}"/>
    <dgm:cxn modelId="{8E8EA24C-EED2-41C1-A9C4-4B2B48137547}" srcId="{6B107957-1108-4105-AC9C-976C14054321}" destId="{CC378F78-AAC2-41B5-9D50-63C74E979DF6}" srcOrd="0" destOrd="0" parTransId="{D10DDD9C-932C-4C6D-A47A-66B18DDC380A}" sibTransId="{FB71D78A-3AD3-4725-94FA-108E15F603A9}"/>
    <dgm:cxn modelId="{7BF72773-6DEF-4BDA-B783-E40621DD8AF8}" srcId="{6B107957-1108-4105-AC9C-976C14054321}" destId="{02B1B4F8-0EC8-4691-9172-0FD439F1D5FC}" srcOrd="2" destOrd="0" parTransId="{06B53A52-4076-4053-A05E-FA54D144BF54}" sibTransId="{EAB9A1E7-C37E-4581-9BCD-17083717DD3D}"/>
    <dgm:cxn modelId="{663B7378-A130-4147-A778-6287CA88A059}" type="presOf" srcId="{FB71D78A-3AD3-4725-94FA-108E15F603A9}" destId="{C616FE15-9B45-48F5-BA5B-250AB506B91E}" srcOrd="0" destOrd="0" presId="urn:microsoft.com/office/officeart/2005/8/layout/vProcess5"/>
    <dgm:cxn modelId="{274DB99F-A2A0-4323-AB72-A40B978217EB}" type="presOf" srcId="{02B1B4F8-0EC8-4691-9172-0FD439F1D5FC}" destId="{366A7D54-01E4-4E99-8BFD-81B9AB5582B2}" srcOrd="0" destOrd="0" presId="urn:microsoft.com/office/officeart/2005/8/layout/vProcess5"/>
    <dgm:cxn modelId="{4D6610A9-A06B-4897-A170-62A6449FAFBC}" type="presOf" srcId="{9B0978EB-E2F4-4943-8661-38834905029E}" destId="{C897B5C2-3D4A-45A7-92DE-DC7E7A48E276}" srcOrd="1" destOrd="0" presId="urn:microsoft.com/office/officeart/2005/8/layout/vProcess5"/>
    <dgm:cxn modelId="{0553F5AD-190F-422B-8157-6941605EF726}" type="presOf" srcId="{FAA87929-7B15-44D0-8527-BA27711F6565}" destId="{23CA7C94-FC35-4020-B986-CC7441B548B8}" srcOrd="0" destOrd="0" presId="urn:microsoft.com/office/officeart/2005/8/layout/vProcess5"/>
    <dgm:cxn modelId="{43FF45CA-B72A-4BE0-A55C-ADB95C2D32ED}" type="presOf" srcId="{9B0978EB-E2F4-4943-8661-38834905029E}" destId="{01D540E3-AB90-4786-A4C7-960EC744287F}" srcOrd="0" destOrd="0" presId="urn:microsoft.com/office/officeart/2005/8/layout/vProcess5"/>
    <dgm:cxn modelId="{CC513DE0-A577-4E32-9564-E947B80442BE}" type="presOf" srcId="{EAB9A1E7-C37E-4581-9BCD-17083717DD3D}" destId="{54178358-9259-48B9-BAF2-AC2B0D9A2640}" srcOrd="0" destOrd="0" presId="urn:microsoft.com/office/officeart/2005/8/layout/vProcess5"/>
    <dgm:cxn modelId="{12587BE5-6EE5-40AC-BB3F-3920DF9003C7}" type="presOf" srcId="{8B39C9D9-6401-4EFF-B7C0-6147634F194F}" destId="{4770E56F-4BBD-4A2D-A5E3-72F58F67BDD0}" srcOrd="1" destOrd="0" presId="urn:microsoft.com/office/officeart/2005/8/layout/vProcess5"/>
    <dgm:cxn modelId="{96E3C6F5-EA72-4F2B-9F06-A9AEEAB79CD1}" type="presOf" srcId="{02B1B4F8-0EC8-4691-9172-0FD439F1D5FC}" destId="{8E21993F-9DC8-4AEE-9F78-B3CB9D0BDFFB}" srcOrd="1" destOrd="0" presId="urn:microsoft.com/office/officeart/2005/8/layout/vProcess5"/>
    <dgm:cxn modelId="{D47CB2FC-E4D6-4EC3-A93D-53A89A3C4CD6}" type="presOf" srcId="{6B107957-1108-4105-AC9C-976C14054321}" destId="{5EA92EE9-3314-441A-B3A1-B97A5641255E}" srcOrd="0" destOrd="0" presId="urn:microsoft.com/office/officeart/2005/8/layout/vProcess5"/>
    <dgm:cxn modelId="{2F39E90C-ECF3-4D48-B7C2-BBD54CA326E6}" type="presParOf" srcId="{5EA92EE9-3314-441A-B3A1-B97A5641255E}" destId="{D105F1A6-9C9A-4203-9FD4-94CB3E986A7C}" srcOrd="0" destOrd="0" presId="urn:microsoft.com/office/officeart/2005/8/layout/vProcess5"/>
    <dgm:cxn modelId="{FDF395BA-B3CE-44B6-A53F-437BDF8074EB}" type="presParOf" srcId="{5EA92EE9-3314-441A-B3A1-B97A5641255E}" destId="{E6EF9670-2B7D-47E9-9B4D-D491959F7EB0}" srcOrd="1" destOrd="0" presId="urn:microsoft.com/office/officeart/2005/8/layout/vProcess5"/>
    <dgm:cxn modelId="{881764F2-968C-4B00-A719-D3C6FE24CB0C}" type="presParOf" srcId="{5EA92EE9-3314-441A-B3A1-B97A5641255E}" destId="{01D540E3-AB90-4786-A4C7-960EC744287F}" srcOrd="2" destOrd="0" presId="urn:microsoft.com/office/officeart/2005/8/layout/vProcess5"/>
    <dgm:cxn modelId="{E50DC677-0A7B-43AD-89E8-02C5F4B691A0}" type="presParOf" srcId="{5EA92EE9-3314-441A-B3A1-B97A5641255E}" destId="{366A7D54-01E4-4E99-8BFD-81B9AB5582B2}" srcOrd="3" destOrd="0" presId="urn:microsoft.com/office/officeart/2005/8/layout/vProcess5"/>
    <dgm:cxn modelId="{744F81AB-842C-4611-AE06-719C38883E09}" type="presParOf" srcId="{5EA92EE9-3314-441A-B3A1-B97A5641255E}" destId="{71BD11A8-A905-499B-BCB8-16993B1C2DA4}" srcOrd="4" destOrd="0" presId="urn:microsoft.com/office/officeart/2005/8/layout/vProcess5"/>
    <dgm:cxn modelId="{79E1F78C-C3BD-4463-B4C5-15D427C06E1E}" type="presParOf" srcId="{5EA92EE9-3314-441A-B3A1-B97A5641255E}" destId="{C616FE15-9B45-48F5-BA5B-250AB506B91E}" srcOrd="5" destOrd="0" presId="urn:microsoft.com/office/officeart/2005/8/layout/vProcess5"/>
    <dgm:cxn modelId="{284FAA57-5FAD-4AC0-BF1C-55377561EA88}" type="presParOf" srcId="{5EA92EE9-3314-441A-B3A1-B97A5641255E}" destId="{23CA7C94-FC35-4020-B986-CC7441B548B8}" srcOrd="6" destOrd="0" presId="urn:microsoft.com/office/officeart/2005/8/layout/vProcess5"/>
    <dgm:cxn modelId="{F18AB54D-0476-4144-B77D-085AB81A4F69}" type="presParOf" srcId="{5EA92EE9-3314-441A-B3A1-B97A5641255E}" destId="{54178358-9259-48B9-BAF2-AC2B0D9A2640}" srcOrd="7" destOrd="0" presId="urn:microsoft.com/office/officeart/2005/8/layout/vProcess5"/>
    <dgm:cxn modelId="{AB38F18E-1775-4BF6-B406-4C5EF716DB63}" type="presParOf" srcId="{5EA92EE9-3314-441A-B3A1-B97A5641255E}" destId="{EAEE2536-04E3-4063-B3E3-D83597C22FF1}" srcOrd="8" destOrd="0" presId="urn:microsoft.com/office/officeart/2005/8/layout/vProcess5"/>
    <dgm:cxn modelId="{7B8A9E93-DE18-4F28-8B79-B171367FA047}" type="presParOf" srcId="{5EA92EE9-3314-441A-B3A1-B97A5641255E}" destId="{C897B5C2-3D4A-45A7-92DE-DC7E7A48E276}" srcOrd="9" destOrd="0" presId="urn:microsoft.com/office/officeart/2005/8/layout/vProcess5"/>
    <dgm:cxn modelId="{C3A6C9E5-3E7E-4751-9E1E-4E59A5D449D9}" type="presParOf" srcId="{5EA92EE9-3314-441A-B3A1-B97A5641255E}" destId="{8E21993F-9DC8-4AEE-9F78-B3CB9D0BDFFB}" srcOrd="10" destOrd="0" presId="urn:microsoft.com/office/officeart/2005/8/layout/vProcess5"/>
    <dgm:cxn modelId="{CBAABDD3-33F2-41E8-B52A-FCF35B878522}" type="presParOf" srcId="{5EA92EE9-3314-441A-B3A1-B97A5641255E}" destId="{4770E56F-4BBD-4A2D-A5E3-72F58F67BDD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6DD667-3D8A-40D3-88B4-02079DBD707E}">
      <dsp:nvSpPr>
        <dsp:cNvPr id="0" name=""/>
        <dsp:cNvSpPr/>
      </dsp:nvSpPr>
      <dsp:spPr>
        <a:xfrm>
          <a:off x="0" y="220913"/>
          <a:ext cx="775716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F7CCE0-1FE1-4961-B2B1-35676DF906DC}">
      <dsp:nvSpPr>
        <dsp:cNvPr id="0" name=""/>
        <dsp:cNvSpPr/>
      </dsp:nvSpPr>
      <dsp:spPr>
        <a:xfrm>
          <a:off x="387858" y="29033"/>
          <a:ext cx="5430012" cy="383760"/>
        </a:xfrm>
        <a:prstGeom prst="roundRect">
          <a:avLst/>
        </a:prstGeom>
        <a:solidFill>
          <a:schemeClr val="accent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242" tIns="0" rIns="2052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b="1" i="0" kern="1200" dirty="0">
              <a:solidFill>
                <a:prstClr val="white"/>
              </a:solidFill>
              <a:latin typeface="LuzSans-Book"/>
              <a:ea typeface="+mn-ea"/>
              <a:cs typeface="+mn-cs"/>
            </a:rPr>
            <a:t>Вовед 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sp:txBody>
      <dsp:txXfrm>
        <a:off x="406592" y="47767"/>
        <a:ext cx="5392544" cy="346292"/>
      </dsp:txXfrm>
    </dsp:sp>
    <dsp:sp modelId="{F26539B6-3309-407B-AC37-51814B9F6923}">
      <dsp:nvSpPr>
        <dsp:cNvPr id="0" name=""/>
        <dsp:cNvSpPr/>
      </dsp:nvSpPr>
      <dsp:spPr>
        <a:xfrm>
          <a:off x="0" y="810593"/>
          <a:ext cx="775716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DFB0C0-ACAC-4FAE-A711-4F001EC93FAC}">
      <dsp:nvSpPr>
        <dsp:cNvPr id="0" name=""/>
        <dsp:cNvSpPr/>
      </dsp:nvSpPr>
      <dsp:spPr>
        <a:xfrm>
          <a:off x="387858" y="618713"/>
          <a:ext cx="5430012" cy="383760"/>
        </a:xfrm>
        <a:prstGeom prst="roundRect">
          <a:avLst/>
        </a:prstGeom>
        <a:solidFill>
          <a:schemeClr val="accent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242" tIns="0" rIns="2052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b="1" i="0" kern="1200" dirty="0">
              <a:solidFill>
                <a:prstClr val="white"/>
              </a:solidFill>
              <a:latin typeface="LuzSans-Book"/>
              <a:ea typeface="+mn-ea"/>
              <a:cs typeface="+mn-cs"/>
            </a:rPr>
            <a:t>Цел на обуката 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sp:txBody>
      <dsp:txXfrm>
        <a:off x="406592" y="637447"/>
        <a:ext cx="5392544" cy="346292"/>
      </dsp:txXfrm>
    </dsp:sp>
    <dsp:sp modelId="{71EE383D-D587-4560-8B3F-BB7CE80EDE54}">
      <dsp:nvSpPr>
        <dsp:cNvPr id="0" name=""/>
        <dsp:cNvSpPr/>
      </dsp:nvSpPr>
      <dsp:spPr>
        <a:xfrm>
          <a:off x="0" y="1400273"/>
          <a:ext cx="775716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630EF7-F6DF-4263-BCED-0E59294ADB48}">
      <dsp:nvSpPr>
        <dsp:cNvPr id="0" name=""/>
        <dsp:cNvSpPr/>
      </dsp:nvSpPr>
      <dsp:spPr>
        <a:xfrm>
          <a:off x="387858" y="1208393"/>
          <a:ext cx="5430012" cy="383760"/>
        </a:xfrm>
        <a:prstGeom prst="roundRect">
          <a:avLst/>
        </a:prstGeom>
        <a:solidFill>
          <a:schemeClr val="accent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242" tIns="0" rIns="2052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Практична </a:t>
          </a:r>
          <a:r>
            <a:rPr lang="en-US" sz="1600" b="1" kern="1200" dirty="0" err="1"/>
            <a:t>алатки</a:t>
          </a:r>
          <a:r>
            <a:rPr lang="en-US" sz="1600" b="1" kern="1200" dirty="0"/>
            <a:t> за </a:t>
          </a:r>
          <a:r>
            <a:rPr lang="en-US" sz="1600" b="1" kern="1200" dirty="0" err="1"/>
            <a:t>зелената</a:t>
          </a:r>
          <a:r>
            <a:rPr lang="en-US" sz="1600" b="1" kern="1200" dirty="0"/>
            <a:t> </a:t>
          </a:r>
          <a:r>
            <a:rPr lang="en-US" sz="1600" b="1" kern="1200" dirty="0" err="1"/>
            <a:t>транзиција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sp:txBody>
      <dsp:txXfrm>
        <a:off x="406592" y="1227127"/>
        <a:ext cx="5392544" cy="346292"/>
      </dsp:txXfrm>
    </dsp:sp>
    <dsp:sp modelId="{7BAD79B7-836C-402C-A9A0-E0B8052A50D3}">
      <dsp:nvSpPr>
        <dsp:cNvPr id="0" name=""/>
        <dsp:cNvSpPr/>
      </dsp:nvSpPr>
      <dsp:spPr>
        <a:xfrm>
          <a:off x="0" y="1989953"/>
          <a:ext cx="775716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6C99F6-0C13-4BD4-8C59-2013B9602D6A}">
      <dsp:nvSpPr>
        <dsp:cNvPr id="0" name=""/>
        <dsp:cNvSpPr/>
      </dsp:nvSpPr>
      <dsp:spPr>
        <a:xfrm>
          <a:off x="387858" y="1798073"/>
          <a:ext cx="5430012" cy="383760"/>
        </a:xfrm>
        <a:prstGeom prst="roundRect">
          <a:avLst/>
        </a:prstGeom>
        <a:solidFill>
          <a:schemeClr val="accent6"/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080" tIns="0" rIns="19008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Улога</a:t>
          </a:r>
          <a:r>
            <a:rPr lang="en-US" sz="1600" b="1" kern="1200" dirty="0"/>
            <a:t> на </a:t>
          </a:r>
          <a:r>
            <a:rPr lang="en-US" sz="1600" b="1" kern="1200" dirty="0" err="1"/>
            <a:t>општинските</a:t>
          </a:r>
          <a:r>
            <a:rPr lang="en-US" sz="1600" b="1" kern="1200" dirty="0"/>
            <a:t> </a:t>
          </a:r>
          <a:r>
            <a:rPr lang="en-US" sz="1600" b="1" kern="1200" dirty="0" err="1"/>
            <a:t>јавни</a:t>
          </a:r>
          <a:r>
            <a:rPr lang="en-US" sz="1600" b="1" kern="1200" dirty="0"/>
            <a:t> </a:t>
          </a:r>
          <a:r>
            <a:rPr lang="mk-MK" sz="1600" b="1" kern="1200" dirty="0"/>
            <a:t>комунални </a:t>
          </a:r>
          <a:r>
            <a:rPr lang="en-US" sz="1600" b="1" kern="1200" dirty="0"/>
            <a:t>претпријатија 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sp:txBody>
      <dsp:txXfrm>
        <a:off x="406592" y="1816807"/>
        <a:ext cx="5392544" cy="346292"/>
      </dsp:txXfrm>
    </dsp:sp>
    <dsp:sp modelId="{E1680761-B08D-43C0-87A9-483F3BEA67C2}">
      <dsp:nvSpPr>
        <dsp:cNvPr id="0" name=""/>
        <dsp:cNvSpPr/>
      </dsp:nvSpPr>
      <dsp:spPr>
        <a:xfrm>
          <a:off x="0" y="2579633"/>
          <a:ext cx="775716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D239B1-E215-4DB8-9BC9-E1954CB26707}">
      <dsp:nvSpPr>
        <dsp:cNvPr id="0" name=""/>
        <dsp:cNvSpPr/>
      </dsp:nvSpPr>
      <dsp:spPr>
        <a:xfrm>
          <a:off x="387858" y="2387753"/>
          <a:ext cx="5430012" cy="383760"/>
        </a:xfrm>
        <a:prstGeom prst="roundRect">
          <a:avLst/>
        </a:prstGeom>
        <a:solidFill>
          <a:schemeClr val="accent6"/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080" tIns="0" rIns="19008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Прекугранична</a:t>
          </a:r>
          <a:r>
            <a:rPr lang="en-US" sz="1600" b="1" kern="1200" dirty="0"/>
            <a:t> соработка – можности и </a:t>
          </a:r>
          <a:r>
            <a:rPr lang="en-US" sz="1600" b="1" kern="1200" dirty="0" err="1"/>
            <a:t>идеи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sp:txBody>
      <dsp:txXfrm>
        <a:off x="406592" y="2406487"/>
        <a:ext cx="5392544" cy="346292"/>
      </dsp:txXfrm>
    </dsp:sp>
    <dsp:sp modelId="{A1EF0DEB-7D3F-4F94-901A-D186D5731486}">
      <dsp:nvSpPr>
        <dsp:cNvPr id="0" name=""/>
        <dsp:cNvSpPr/>
      </dsp:nvSpPr>
      <dsp:spPr>
        <a:xfrm>
          <a:off x="0" y="3169313"/>
          <a:ext cx="775716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7017E9-97F0-402B-97C8-3A1A470BC718}">
      <dsp:nvSpPr>
        <dsp:cNvPr id="0" name=""/>
        <dsp:cNvSpPr/>
      </dsp:nvSpPr>
      <dsp:spPr>
        <a:xfrm>
          <a:off x="408177" y="2997753"/>
          <a:ext cx="5430012" cy="383760"/>
        </a:xfrm>
        <a:prstGeom prst="roundRect">
          <a:avLst/>
        </a:prstGeom>
        <a:solidFill>
          <a:schemeClr val="accent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242" tIns="0" rIns="2052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b="1" kern="1200" dirty="0"/>
            <a:t>„Action Roadmap“</a:t>
          </a:r>
          <a:endParaRPr lang="en-US" sz="1600" b="1" kern="1200" dirty="0"/>
        </a:p>
      </dsp:txBody>
      <dsp:txXfrm>
        <a:off x="426911" y="3016487"/>
        <a:ext cx="5392544" cy="3462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2D1F36-EA73-45E1-98F0-21E68E8B493D}">
      <dsp:nvSpPr>
        <dsp:cNvPr id="0" name=""/>
        <dsp:cNvSpPr/>
      </dsp:nvSpPr>
      <dsp:spPr>
        <a:xfrm>
          <a:off x="0" y="0"/>
          <a:ext cx="9326880" cy="109102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/>
            <a:t>а) Кој е проблемот? </a:t>
          </a:r>
          <a:r>
            <a:rPr lang="mk-MK" sz="1600" b="1" i="1" kern="1200"/>
            <a:t>(</a:t>
          </a:r>
          <a:r>
            <a:rPr lang="en-US" sz="1600" kern="1200"/>
            <a:t>Големи загуби на вода</a:t>
          </a:r>
          <a:r>
            <a:rPr lang="mk-MK" sz="1600" kern="1200"/>
            <a:t>; </a:t>
          </a:r>
          <a:r>
            <a:rPr lang="en-US" sz="1600" kern="1200"/>
            <a:t>Ниска енергетска ефикасност</a:t>
          </a:r>
          <a:r>
            <a:rPr lang="mk-MK" sz="1600" kern="1200"/>
            <a:t>; </a:t>
          </a:r>
          <a:r>
            <a:rPr lang="en-US" sz="1600" kern="1200"/>
            <a:t>Недоволен третман на отпадни води</a:t>
          </a:r>
          <a:r>
            <a:rPr lang="mk-MK" sz="1600" kern="1200"/>
            <a:t>; </a:t>
          </a:r>
          <a:r>
            <a:rPr lang="en-US" sz="1600" kern="1200"/>
            <a:t>Нема систем за био</a:t>
          </a:r>
          <a:r>
            <a:rPr lang="mk-MK" sz="1600" kern="1200"/>
            <a:t>разградлив</a:t>
          </a:r>
          <a:r>
            <a:rPr lang="en-US" sz="1600" kern="1200"/>
            <a:t> отпад</a:t>
          </a:r>
          <a:r>
            <a:rPr lang="mk-MK" sz="1600" kern="1200"/>
            <a:t>; </a:t>
          </a:r>
          <a:r>
            <a:rPr lang="en-US" sz="1600" kern="1200"/>
            <a:t>Недостиг од зелени површини</a:t>
          </a:r>
          <a:r>
            <a:rPr lang="mk-MK" sz="1600" kern="1200"/>
            <a:t>)</a:t>
          </a:r>
          <a:endParaRPr lang="en-US" sz="1600" kern="1200"/>
        </a:p>
      </dsp:txBody>
      <dsp:txXfrm>
        <a:off x="31955" y="31955"/>
        <a:ext cx="8149582" cy="1027112"/>
      </dsp:txXfrm>
    </dsp:sp>
    <dsp:sp modelId="{32A25011-7265-4334-BE13-ECAC477909CC}">
      <dsp:nvSpPr>
        <dsp:cNvPr id="0" name=""/>
        <dsp:cNvSpPr/>
      </dsp:nvSpPr>
      <dsp:spPr>
        <a:xfrm>
          <a:off x="822959" y="1272859"/>
          <a:ext cx="9326880" cy="109102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/>
            <a:t>б) Ко</a:t>
          </a:r>
          <a:r>
            <a:rPr lang="mk-MK" sz="1600" b="1" i="1" kern="1200"/>
            <a:t>е</a:t>
          </a:r>
          <a:r>
            <a:rPr lang="en-US" sz="1600" b="1" i="1" kern="1200"/>
            <a:t> „зелено“ </a:t>
          </a:r>
          <a:r>
            <a:rPr lang="mk-MK" sz="1600" b="1" i="1" kern="1200"/>
            <a:t>може да</a:t>
          </a:r>
          <a:r>
            <a:rPr lang="en-US" sz="1600" b="1" i="1" kern="1200"/>
            <a:t> го реш</a:t>
          </a:r>
          <a:r>
            <a:rPr lang="mk-MK" sz="1600" b="1" i="1" kern="1200"/>
            <a:t>и</a:t>
          </a:r>
          <a:r>
            <a:rPr lang="en-US" sz="1600" b="1" i="1" kern="1200"/>
            <a:t> проблемот? </a:t>
          </a:r>
          <a:r>
            <a:rPr lang="mk-MK" sz="1600" b="1" i="1" kern="1200"/>
            <a:t>(</a:t>
          </a:r>
          <a:r>
            <a:rPr lang="en-US" sz="1600" kern="1200"/>
            <a:t>Воведување SCADA за управување со вода</a:t>
          </a:r>
          <a:r>
            <a:rPr lang="mk-MK" sz="1600" kern="1200"/>
            <a:t>; </a:t>
          </a:r>
          <a:r>
            <a:rPr lang="en-US" sz="1600" kern="1200"/>
            <a:t>Солар</a:t>
          </a:r>
          <a:r>
            <a:rPr lang="mk-MK" sz="1600" kern="1200"/>
            <a:t>ни </a:t>
          </a:r>
          <a:r>
            <a:rPr lang="en-US" sz="1600" kern="1200"/>
            <a:t>пумпи</a:t>
          </a:r>
          <a:r>
            <a:rPr lang="mk-MK" sz="1600" kern="1200"/>
            <a:t>; </a:t>
          </a:r>
          <a:r>
            <a:rPr lang="en-US" sz="1600" kern="1200"/>
            <a:t>Конструирани влажни зони</a:t>
          </a:r>
          <a:r>
            <a:rPr lang="mk-MK" sz="1600" kern="1200"/>
            <a:t> (</a:t>
          </a:r>
          <a:r>
            <a:rPr lang="en-GB" sz="1600" kern="1200"/>
            <a:t>Constructed wetlands)</a:t>
          </a:r>
          <a:r>
            <a:rPr lang="mk-MK" sz="1600" kern="1200"/>
            <a:t>; Ц</a:t>
          </a:r>
          <a:r>
            <a:rPr lang="en-US" sz="1600" kern="1200"/>
            <a:t>ентар за компостирање</a:t>
          </a:r>
          <a:r>
            <a:rPr lang="mk-MK" sz="1600" kern="1200"/>
            <a:t>; </a:t>
          </a:r>
          <a:r>
            <a:rPr lang="en-US" sz="1600" kern="1200"/>
            <a:t>Урбана зелена инфраструктура (зелени коридори)</a:t>
          </a:r>
          <a:r>
            <a:rPr lang="mk-MK" sz="1600" kern="1200"/>
            <a:t>)</a:t>
          </a:r>
          <a:endParaRPr lang="en-US" sz="1600" kern="1200"/>
        </a:p>
      </dsp:txBody>
      <dsp:txXfrm>
        <a:off x="854914" y="1304814"/>
        <a:ext cx="7730845" cy="1027112"/>
      </dsp:txXfrm>
    </dsp:sp>
    <dsp:sp modelId="{EAE8890F-2081-4EDD-806D-CDC18C95C6F4}">
      <dsp:nvSpPr>
        <dsp:cNvPr id="0" name=""/>
        <dsp:cNvSpPr/>
      </dsp:nvSpPr>
      <dsp:spPr>
        <a:xfrm>
          <a:off x="1645919" y="2545718"/>
          <a:ext cx="9326880" cy="109102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/>
            <a:t>в) Кои се бенефитите? </a:t>
          </a:r>
          <a:r>
            <a:rPr lang="mk-MK" sz="1600" b="1" i="1" kern="1200"/>
            <a:t>- </a:t>
          </a:r>
          <a:r>
            <a:rPr lang="en-US" sz="1600" kern="1200"/>
            <a:t>ова е клучно за донаторите </a:t>
          </a:r>
          <a:r>
            <a:rPr lang="mk-MK" sz="1600" kern="1200"/>
            <a:t>– (</a:t>
          </a:r>
          <a:r>
            <a:rPr lang="en-US" sz="1600" kern="1200"/>
            <a:t>помала емисија на CO₂</a:t>
          </a:r>
          <a:r>
            <a:rPr lang="mk-MK" sz="1600" kern="1200"/>
            <a:t>, </a:t>
          </a:r>
          <a:r>
            <a:rPr lang="en-US" sz="1600" kern="1200"/>
            <a:t>заштеда на енергија</a:t>
          </a:r>
          <a:r>
            <a:rPr lang="mk-MK" sz="1600" kern="1200"/>
            <a:t>, </a:t>
          </a:r>
          <a:r>
            <a:rPr lang="en-US" sz="1600" kern="1200"/>
            <a:t>намалени оперативни трошоци</a:t>
          </a:r>
          <a:r>
            <a:rPr lang="mk-MK" sz="1600" kern="1200"/>
            <a:t>, </a:t>
          </a:r>
          <a:r>
            <a:rPr lang="en-US" sz="1600" kern="1200"/>
            <a:t>подобра услуга за граѓани</a:t>
          </a:r>
          <a:r>
            <a:rPr lang="mk-MK" sz="1600" kern="1200"/>
            <a:t>, </a:t>
          </a:r>
          <a:r>
            <a:rPr lang="en-US" sz="1600" kern="1200"/>
            <a:t>циркуларна економија</a:t>
          </a:r>
        </a:p>
      </dsp:txBody>
      <dsp:txXfrm>
        <a:off x="1677874" y="2577673"/>
        <a:ext cx="7730845" cy="1027112"/>
      </dsp:txXfrm>
    </dsp:sp>
    <dsp:sp modelId="{B055C10A-8030-464C-B560-A8E6D4144915}">
      <dsp:nvSpPr>
        <dsp:cNvPr id="0" name=""/>
        <dsp:cNvSpPr/>
      </dsp:nvSpPr>
      <dsp:spPr>
        <a:xfrm>
          <a:off x="8617715" y="827358"/>
          <a:ext cx="709164" cy="70916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8777277" y="827358"/>
        <a:ext cx="390040" cy="533646"/>
      </dsp:txXfrm>
    </dsp:sp>
    <dsp:sp modelId="{F4DDBA89-ECC7-4AC1-9E1D-C45F48EF44A2}">
      <dsp:nvSpPr>
        <dsp:cNvPr id="0" name=""/>
        <dsp:cNvSpPr/>
      </dsp:nvSpPr>
      <dsp:spPr>
        <a:xfrm>
          <a:off x="9440675" y="2092943"/>
          <a:ext cx="709164" cy="70916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9600237" y="2092943"/>
        <a:ext cx="390040" cy="5336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E9872-1E00-4B09-A804-E6B702455312}">
      <dsp:nvSpPr>
        <dsp:cNvPr id="0" name=""/>
        <dsp:cNvSpPr/>
      </dsp:nvSpPr>
      <dsp:spPr>
        <a:xfrm>
          <a:off x="0" y="0"/>
          <a:ext cx="8855080" cy="70421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✔️ Техничко </a:t>
          </a:r>
          <a:r>
            <a:rPr lang="en-US" sz="1800" b="1" kern="1200" dirty="0" err="1"/>
            <a:t>решение</a:t>
          </a:r>
          <a:r>
            <a:rPr lang="en-US" sz="1800" b="1" kern="1200" dirty="0"/>
            <a:t> (</a:t>
          </a:r>
          <a:r>
            <a:rPr lang="en-US" sz="1800" kern="1200" dirty="0" err="1"/>
            <a:t>Tехнологија</a:t>
          </a:r>
          <a:r>
            <a:rPr lang="en-US" sz="1800" kern="1200" dirty="0"/>
            <a:t>, Локација, </a:t>
          </a:r>
          <a:r>
            <a:rPr lang="en-US" sz="1800" kern="1200" dirty="0" err="1"/>
            <a:t>Kапацитет</a:t>
          </a:r>
          <a:r>
            <a:rPr lang="en-US" sz="1800" kern="1200" dirty="0"/>
            <a:t>, </a:t>
          </a:r>
          <a:r>
            <a:rPr lang="en-US" sz="1800" kern="1200" dirty="0" err="1"/>
            <a:t>инвестициски</a:t>
          </a:r>
          <a:r>
            <a:rPr lang="en-US" sz="1800" kern="1200" dirty="0"/>
            <a:t> </a:t>
          </a:r>
          <a:r>
            <a:rPr lang="en-US" sz="1800" kern="1200" dirty="0" err="1"/>
            <a:t>трошоци</a:t>
          </a:r>
          <a:r>
            <a:rPr lang="en-US" sz="1800" kern="1200" dirty="0"/>
            <a:t>)</a:t>
          </a:r>
        </a:p>
      </dsp:txBody>
      <dsp:txXfrm>
        <a:off x="20626" y="20626"/>
        <a:ext cx="8012781" cy="662964"/>
      </dsp:txXfrm>
    </dsp:sp>
    <dsp:sp modelId="{CF9BAE54-9F3B-4F64-97E3-3C88506AE96D}">
      <dsp:nvSpPr>
        <dsp:cNvPr id="0" name=""/>
        <dsp:cNvSpPr/>
      </dsp:nvSpPr>
      <dsp:spPr>
        <a:xfrm>
          <a:off x="661255" y="802024"/>
          <a:ext cx="8855080" cy="70421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✔️ </a:t>
          </a:r>
          <a:r>
            <a:rPr lang="en-US" sz="1800" b="1" kern="1200" dirty="0" err="1"/>
            <a:t>Еколошки</a:t>
          </a:r>
          <a:r>
            <a:rPr lang="en-US" sz="1800" b="1" kern="1200" dirty="0"/>
            <a:t> </a:t>
          </a:r>
          <a:r>
            <a:rPr lang="en-US" sz="1800" b="1" kern="1200" dirty="0" err="1"/>
            <a:t>ефекти</a:t>
          </a:r>
          <a:r>
            <a:rPr lang="en-US" sz="1800" b="1" kern="1200" dirty="0"/>
            <a:t> (</a:t>
          </a:r>
          <a:r>
            <a:rPr lang="en-US" sz="1800" kern="1200" dirty="0"/>
            <a:t>намалување на </a:t>
          </a:r>
          <a:r>
            <a:rPr lang="en-US" sz="1800" kern="1200" dirty="0" err="1"/>
            <a:t>емисии</a:t>
          </a:r>
          <a:r>
            <a:rPr lang="en-US" sz="1800" kern="1200" dirty="0"/>
            <a:t>, </a:t>
          </a:r>
          <a:r>
            <a:rPr lang="en-US" sz="1800" kern="1200" dirty="0" err="1"/>
            <a:t>заштеда</a:t>
          </a:r>
          <a:r>
            <a:rPr lang="en-US" sz="1800" kern="1200" dirty="0"/>
            <a:t> на вода / енергија, </a:t>
          </a:r>
          <a:r>
            <a:rPr lang="en-US" sz="1800" kern="1200" dirty="0" err="1"/>
            <a:t>отпечаток</a:t>
          </a:r>
          <a:r>
            <a:rPr lang="en-US" sz="1800" kern="1200" dirty="0"/>
            <a:t> </a:t>
          </a:r>
          <a:r>
            <a:rPr lang="en-US" sz="1800" kern="1200" dirty="0" err="1"/>
            <a:t>врз</a:t>
          </a:r>
          <a:r>
            <a:rPr lang="en-US" sz="1800" kern="1200" dirty="0"/>
            <a:t> </a:t>
          </a:r>
          <a:r>
            <a:rPr lang="en-US" sz="1800" kern="1200" dirty="0" err="1"/>
            <a:t>екосистеми</a:t>
          </a:r>
          <a:r>
            <a:rPr lang="en-US" sz="1800" kern="1200" dirty="0"/>
            <a:t>)</a:t>
          </a:r>
          <a:endParaRPr lang="en-US" sz="1600" kern="1200" dirty="0"/>
        </a:p>
      </dsp:txBody>
      <dsp:txXfrm>
        <a:off x="681881" y="822650"/>
        <a:ext cx="7694831" cy="662964"/>
      </dsp:txXfrm>
    </dsp:sp>
    <dsp:sp modelId="{DA1E04CC-63F1-40E3-9DC1-9449C92CED24}">
      <dsp:nvSpPr>
        <dsp:cNvPr id="0" name=""/>
        <dsp:cNvSpPr/>
      </dsp:nvSpPr>
      <dsp:spPr>
        <a:xfrm>
          <a:off x="1322511" y="1604048"/>
          <a:ext cx="8855080" cy="70421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✔️ </a:t>
          </a:r>
          <a:r>
            <a:rPr lang="en-US" sz="1800" b="1" kern="1200" dirty="0" err="1"/>
            <a:t>Финансиска</a:t>
          </a:r>
          <a:r>
            <a:rPr lang="en-US" sz="1800" b="1" kern="1200" dirty="0"/>
            <a:t> </a:t>
          </a:r>
          <a:r>
            <a:rPr lang="en-US" sz="1800" b="1" kern="1200" dirty="0" err="1"/>
            <a:t>издржаност</a:t>
          </a:r>
          <a:r>
            <a:rPr lang="en-US" sz="1800" b="1" kern="1200" dirty="0"/>
            <a:t> (</a:t>
          </a:r>
          <a:r>
            <a:rPr lang="en-US" sz="1800" kern="1200" dirty="0"/>
            <a:t>оперативни </a:t>
          </a:r>
          <a:r>
            <a:rPr lang="en-US" sz="1800" kern="1200" dirty="0" err="1"/>
            <a:t>трошоци</a:t>
          </a:r>
          <a:r>
            <a:rPr lang="en-US" sz="1800" kern="1200" dirty="0"/>
            <a:t>, </a:t>
          </a:r>
          <a:r>
            <a:rPr lang="en-US" sz="1800" kern="1200" dirty="0" err="1"/>
            <a:t>приеми</a:t>
          </a:r>
          <a:r>
            <a:rPr lang="en-US" sz="1800" kern="1200" dirty="0"/>
            <a:t> / </a:t>
          </a:r>
          <a:r>
            <a:rPr lang="en-US" sz="1800" kern="1200" dirty="0" err="1"/>
            <a:t>заштеди</a:t>
          </a:r>
          <a:r>
            <a:rPr lang="en-US" sz="1800" kern="1200" dirty="0"/>
            <a:t>, период на </a:t>
          </a:r>
          <a:r>
            <a:rPr lang="en-US" sz="1800" kern="1200" dirty="0" err="1"/>
            <a:t>отплата</a:t>
          </a:r>
          <a:r>
            <a:rPr lang="en-US" sz="1800" kern="1200" dirty="0"/>
            <a:t>)</a:t>
          </a:r>
          <a:endParaRPr lang="en-US" sz="1600" kern="1200" dirty="0"/>
        </a:p>
      </dsp:txBody>
      <dsp:txXfrm>
        <a:off x="1343137" y="1624674"/>
        <a:ext cx="7694831" cy="662964"/>
      </dsp:txXfrm>
    </dsp:sp>
    <dsp:sp modelId="{49F4B38D-DAD8-4585-BDA3-A4DBD2CD0BFD}">
      <dsp:nvSpPr>
        <dsp:cNvPr id="0" name=""/>
        <dsp:cNvSpPr/>
      </dsp:nvSpPr>
      <dsp:spPr>
        <a:xfrm>
          <a:off x="1983767" y="2406072"/>
          <a:ext cx="8855080" cy="70421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✔️ </a:t>
          </a:r>
          <a:r>
            <a:rPr lang="en-US" sz="1800" b="1" kern="1200" dirty="0" err="1"/>
            <a:t>Социјални</a:t>
          </a:r>
          <a:r>
            <a:rPr lang="en-US" sz="1800" b="1" kern="1200" dirty="0"/>
            <a:t> </a:t>
          </a:r>
          <a:r>
            <a:rPr lang="en-US" sz="1800" b="1" kern="1200" dirty="0" err="1"/>
            <a:t>бенефити</a:t>
          </a:r>
          <a:r>
            <a:rPr lang="en-US" sz="1800" b="1" kern="1200" dirty="0"/>
            <a:t> (</a:t>
          </a:r>
          <a:r>
            <a:rPr lang="en-US" sz="1800" kern="1200" dirty="0" err="1"/>
            <a:t>квалитет</a:t>
          </a:r>
          <a:r>
            <a:rPr lang="en-US" sz="1800" kern="1200" dirty="0"/>
            <a:t> на </a:t>
          </a:r>
          <a:r>
            <a:rPr lang="en-US" sz="1800" kern="1200" dirty="0" err="1"/>
            <a:t>живеење</a:t>
          </a:r>
          <a:r>
            <a:rPr lang="en-US" sz="1800" kern="1200" dirty="0"/>
            <a:t>, </a:t>
          </a:r>
          <a:r>
            <a:rPr lang="en-US" sz="1800" kern="1200" dirty="0" err="1"/>
            <a:t>здравствени</a:t>
          </a:r>
          <a:r>
            <a:rPr lang="en-US" sz="1800" kern="1200" dirty="0"/>
            <a:t> </a:t>
          </a:r>
          <a:r>
            <a:rPr lang="en-US" sz="1800" kern="1200" dirty="0" err="1"/>
            <a:t>бенефити</a:t>
          </a:r>
          <a:r>
            <a:rPr lang="en-US" sz="1800" kern="1200" dirty="0"/>
            <a:t>, </a:t>
          </a:r>
          <a:r>
            <a:rPr lang="en-US" sz="1800" kern="1200" dirty="0" err="1"/>
            <a:t>подобра</a:t>
          </a:r>
          <a:r>
            <a:rPr lang="en-US" sz="1800" kern="1200" dirty="0"/>
            <a:t> </a:t>
          </a:r>
          <a:r>
            <a:rPr lang="en-US" sz="1800" kern="1200" dirty="0" err="1"/>
            <a:t>услуга</a:t>
          </a:r>
          <a:r>
            <a:rPr lang="en-US" sz="1800" kern="1200" dirty="0"/>
            <a:t> за </a:t>
          </a:r>
          <a:r>
            <a:rPr lang="en-US" sz="1800" kern="1200" dirty="0" err="1"/>
            <a:t>граѓани</a:t>
          </a:r>
          <a:r>
            <a:rPr lang="en-US" sz="1800" kern="1200" dirty="0"/>
            <a:t>)</a:t>
          </a:r>
        </a:p>
      </dsp:txBody>
      <dsp:txXfrm>
        <a:off x="2004393" y="2426698"/>
        <a:ext cx="7694831" cy="662964"/>
      </dsp:txXfrm>
    </dsp:sp>
    <dsp:sp modelId="{B1D59459-6E8C-4865-A086-CE5AFF7FFF19}">
      <dsp:nvSpPr>
        <dsp:cNvPr id="0" name=""/>
        <dsp:cNvSpPr/>
      </dsp:nvSpPr>
      <dsp:spPr>
        <a:xfrm>
          <a:off x="2645023" y="3208096"/>
          <a:ext cx="8855080" cy="70421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✔️ </a:t>
          </a:r>
          <a:r>
            <a:rPr lang="en-US" sz="1600" b="1" kern="1200" dirty="0" err="1"/>
            <a:t>Усогласеност</a:t>
          </a:r>
          <a:r>
            <a:rPr lang="en-US" sz="1600" b="1" kern="1200" dirty="0"/>
            <a:t> со </a:t>
          </a:r>
          <a:r>
            <a:rPr lang="en-US" sz="1600" b="1" kern="1200" dirty="0" err="1"/>
            <a:t>стратегиски</a:t>
          </a:r>
          <a:r>
            <a:rPr lang="en-US" sz="1600" b="1" kern="1200" dirty="0"/>
            <a:t> документи (</a:t>
          </a:r>
          <a:r>
            <a:rPr lang="en-US" sz="1600" kern="1200" dirty="0" err="1"/>
            <a:t>Национална</a:t>
          </a:r>
          <a:r>
            <a:rPr lang="en-US" sz="1600" kern="1200" dirty="0"/>
            <a:t> </a:t>
          </a:r>
          <a:r>
            <a:rPr lang="en-US" sz="1600" kern="1200" dirty="0" err="1"/>
            <a:t>стратегија</a:t>
          </a:r>
          <a:r>
            <a:rPr lang="en-US" sz="1600" kern="1200" dirty="0"/>
            <a:t> за </a:t>
          </a:r>
          <a:r>
            <a:rPr lang="en-US" sz="1600" kern="1200" dirty="0" err="1"/>
            <a:t>животна</a:t>
          </a:r>
          <a:r>
            <a:rPr lang="en-US" sz="1600" kern="1200" dirty="0"/>
            <a:t> </a:t>
          </a:r>
          <a:r>
            <a:rPr lang="en-US" sz="1600" kern="1200" dirty="0" err="1"/>
            <a:t>средина</a:t>
          </a:r>
          <a:r>
            <a:rPr lang="en-US" sz="1600" kern="1200" dirty="0"/>
            <a:t>, </a:t>
          </a:r>
          <a:r>
            <a:rPr lang="en-US" sz="1600" kern="1200" dirty="0" err="1"/>
            <a:t>Локален</a:t>
          </a:r>
          <a:r>
            <a:rPr lang="en-US" sz="1600" kern="1200" dirty="0"/>
            <a:t> план за </a:t>
          </a:r>
          <a:r>
            <a:rPr lang="en-US" sz="1600" kern="1200" dirty="0" err="1"/>
            <a:t>животна</a:t>
          </a:r>
          <a:r>
            <a:rPr lang="en-US" sz="1600" kern="1200" dirty="0"/>
            <a:t> </a:t>
          </a:r>
          <a:r>
            <a:rPr lang="en-US" sz="1600" kern="1200" dirty="0" err="1"/>
            <a:t>средина</a:t>
          </a:r>
          <a:r>
            <a:rPr lang="en-US" sz="1600" kern="1200" dirty="0"/>
            <a:t>, SECAP/SEAP, План за управување со отпад, Водоводна и </a:t>
          </a:r>
          <a:r>
            <a:rPr lang="en-US" sz="1600" kern="1200" dirty="0" err="1"/>
            <a:t>канализациска</a:t>
          </a:r>
          <a:r>
            <a:rPr lang="en-US" sz="1600" kern="1200" dirty="0"/>
            <a:t> програма)</a:t>
          </a:r>
        </a:p>
      </dsp:txBody>
      <dsp:txXfrm>
        <a:off x="2665649" y="3228722"/>
        <a:ext cx="7694831" cy="662964"/>
      </dsp:txXfrm>
    </dsp:sp>
    <dsp:sp modelId="{07F0F36D-C1BB-4640-A204-41489776E45B}">
      <dsp:nvSpPr>
        <dsp:cNvPr id="0" name=""/>
        <dsp:cNvSpPr/>
      </dsp:nvSpPr>
      <dsp:spPr>
        <a:xfrm>
          <a:off x="8397339" y="514469"/>
          <a:ext cx="457740" cy="45774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500330" y="514469"/>
        <a:ext cx="251758" cy="344449"/>
      </dsp:txXfrm>
    </dsp:sp>
    <dsp:sp modelId="{7FA2EF11-05FE-45D6-98BB-74DD7A7A8AD2}">
      <dsp:nvSpPr>
        <dsp:cNvPr id="0" name=""/>
        <dsp:cNvSpPr/>
      </dsp:nvSpPr>
      <dsp:spPr>
        <a:xfrm>
          <a:off x="9058595" y="1316493"/>
          <a:ext cx="457740" cy="45774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9161586" y="1316493"/>
        <a:ext cx="251758" cy="344449"/>
      </dsp:txXfrm>
    </dsp:sp>
    <dsp:sp modelId="{0094BFC0-5E04-4ABF-9B88-936CEF543E9E}">
      <dsp:nvSpPr>
        <dsp:cNvPr id="0" name=""/>
        <dsp:cNvSpPr/>
      </dsp:nvSpPr>
      <dsp:spPr>
        <a:xfrm>
          <a:off x="9719851" y="2106780"/>
          <a:ext cx="457740" cy="45774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9822842" y="2106780"/>
        <a:ext cx="251758" cy="344449"/>
      </dsp:txXfrm>
    </dsp:sp>
    <dsp:sp modelId="{76114384-78FE-4269-9789-A4092256102E}">
      <dsp:nvSpPr>
        <dsp:cNvPr id="0" name=""/>
        <dsp:cNvSpPr/>
      </dsp:nvSpPr>
      <dsp:spPr>
        <a:xfrm>
          <a:off x="10381107" y="2916629"/>
          <a:ext cx="457740" cy="45774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10484098" y="2916629"/>
        <a:ext cx="251758" cy="3444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EF9670-2B7D-47E9-9B4D-D491959F7EB0}">
      <dsp:nvSpPr>
        <dsp:cNvPr id="0" name=""/>
        <dsp:cNvSpPr/>
      </dsp:nvSpPr>
      <dsp:spPr>
        <a:xfrm>
          <a:off x="0" y="0"/>
          <a:ext cx="8778240" cy="8000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✔️ FIDIC проектно решение </a:t>
          </a:r>
          <a:r>
            <a:rPr lang="en-US" sz="1900" kern="1200"/>
            <a:t>(техничка спецификација, детални цртежи, пресметки)</a:t>
          </a:r>
        </a:p>
      </dsp:txBody>
      <dsp:txXfrm>
        <a:off x="23434" y="23434"/>
        <a:ext cx="7847280" cy="753214"/>
      </dsp:txXfrm>
    </dsp:sp>
    <dsp:sp modelId="{01D540E3-AB90-4786-A4C7-960EC744287F}">
      <dsp:nvSpPr>
        <dsp:cNvPr id="0" name=""/>
        <dsp:cNvSpPr/>
      </dsp:nvSpPr>
      <dsp:spPr>
        <a:xfrm>
          <a:off x="735177" y="945552"/>
          <a:ext cx="8778240" cy="8000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✔️ Целосна економско-финансиска анализа </a:t>
          </a:r>
          <a:r>
            <a:rPr lang="en-US" sz="1900" kern="1200"/>
            <a:t>(според методологиите на ЕУ / донаторот)</a:t>
          </a:r>
        </a:p>
      </dsp:txBody>
      <dsp:txXfrm>
        <a:off x="758611" y="968986"/>
        <a:ext cx="7476140" cy="753214"/>
      </dsp:txXfrm>
    </dsp:sp>
    <dsp:sp modelId="{366A7D54-01E4-4E99-8BFD-81B9AB5582B2}">
      <dsp:nvSpPr>
        <dsp:cNvPr id="0" name=""/>
        <dsp:cNvSpPr/>
      </dsp:nvSpPr>
      <dsp:spPr>
        <a:xfrm>
          <a:off x="1459382" y="1891104"/>
          <a:ext cx="8778240" cy="8000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✔️ Екологија: (</a:t>
          </a:r>
          <a:r>
            <a:rPr lang="en-US" sz="1900" kern="1200"/>
            <a:t>Елаборат за животна средина, Проценка на влијание, План за управување со отпад)</a:t>
          </a:r>
        </a:p>
      </dsp:txBody>
      <dsp:txXfrm>
        <a:off x="1482816" y="1914538"/>
        <a:ext cx="7487113" cy="753214"/>
      </dsp:txXfrm>
    </dsp:sp>
    <dsp:sp modelId="{71BD11A8-A905-499B-BCB8-16993B1C2DA4}">
      <dsp:nvSpPr>
        <dsp:cNvPr id="0" name=""/>
        <dsp:cNvSpPr/>
      </dsp:nvSpPr>
      <dsp:spPr>
        <a:xfrm>
          <a:off x="2194559" y="2836657"/>
          <a:ext cx="8778240" cy="8000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✔️ План за набавки: </a:t>
          </a:r>
          <a:r>
            <a:rPr lang="en-US" sz="1900" kern="1200"/>
            <a:t>(обично во согласност со FIDIC + национални процедури)</a:t>
          </a:r>
        </a:p>
      </dsp:txBody>
      <dsp:txXfrm>
        <a:off x="2217993" y="2860091"/>
        <a:ext cx="7476140" cy="753214"/>
      </dsp:txXfrm>
    </dsp:sp>
    <dsp:sp modelId="{C616FE15-9B45-48F5-BA5B-250AB506B91E}">
      <dsp:nvSpPr>
        <dsp:cNvPr id="0" name=""/>
        <dsp:cNvSpPr/>
      </dsp:nvSpPr>
      <dsp:spPr>
        <a:xfrm>
          <a:off x="8258186" y="612790"/>
          <a:ext cx="520053" cy="52005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8375198" y="612790"/>
        <a:ext cx="286029" cy="391340"/>
      </dsp:txXfrm>
    </dsp:sp>
    <dsp:sp modelId="{23CA7C94-FC35-4020-B986-CC7441B548B8}">
      <dsp:nvSpPr>
        <dsp:cNvPr id="0" name=""/>
        <dsp:cNvSpPr/>
      </dsp:nvSpPr>
      <dsp:spPr>
        <a:xfrm>
          <a:off x="8993363" y="1558343"/>
          <a:ext cx="520053" cy="52005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9110375" y="1558343"/>
        <a:ext cx="286029" cy="391340"/>
      </dsp:txXfrm>
    </dsp:sp>
    <dsp:sp modelId="{54178358-9259-48B9-BAF2-AC2B0D9A2640}">
      <dsp:nvSpPr>
        <dsp:cNvPr id="0" name=""/>
        <dsp:cNvSpPr/>
      </dsp:nvSpPr>
      <dsp:spPr>
        <a:xfrm>
          <a:off x="9717568" y="2503895"/>
          <a:ext cx="520053" cy="52005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9834580" y="2503895"/>
        <a:ext cx="286029" cy="3913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k-MK" sz="1800" kern="100" dirty="0">
                <a:solidFill>
                  <a:srgbClr val="13416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Целта на обуката е да ги </a:t>
            </a:r>
            <a:r>
              <a:rPr lang="mk-MK" sz="1800" b="1" kern="100" dirty="0">
                <a:solidFill>
                  <a:srgbClr val="13416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зајакне капацитетите на општините, јавните комунални претпријатија и партнерите од прекуграничниот регион за успешно планирање и спроведување на мерки за зелена транзиција на градовите</a:t>
            </a:r>
            <a:r>
              <a:rPr lang="mk-MK" sz="1800" kern="100" dirty="0">
                <a:solidFill>
                  <a:srgbClr val="13416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. </a:t>
            </a:r>
            <a:endParaRPr lang="en-US" sz="1800" kern="100" dirty="0">
              <a:effectLst/>
              <a:latin typeface="LuzSans-Book" panose="02000603040000020003" pitchFamily="2" charset="0"/>
              <a:ea typeface="LuzSans-Book" panose="02000603040000020003" pitchFamily="2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81E6F-B3A9-32C7-8F40-8E17FD014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789450-E4BC-AE17-7823-95E0CDC4DD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48D0C2-438C-40B9-E890-6B78016ABB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22915-F798-A2C5-7F34-8948D7CBF1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226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1C6D6-5AA2-B997-11A6-668E82C6E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FF52C0-33AF-3429-765C-0F1D24FE9C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D864E6-2D76-9E89-4C02-472A9F265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8AD36-1C11-AFF3-6C84-83F479A13F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067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08054-D2A7-5C2A-5E85-11516BCC8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45929E-3226-1A75-ABAF-D3B0FE0D11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F1809F-A751-1794-2065-C104D36FB8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Тоа е </a:t>
            </a:r>
            <a:r>
              <a:rPr lang="ru-RU" sz="1200" i="1" dirty="0"/>
              <a:t>формален инструмент</a:t>
            </a:r>
            <a:r>
              <a:rPr lang="ru-RU" sz="1200" dirty="0"/>
              <a:t> што им помага на општините/државите да одредат кои климатски мерки се најважни, најитни или најисплатливи.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D2279-DD15-26F9-2914-ECF0A3B673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120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2B1E1-BE12-F3B5-8EA3-F14A1B019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A18A22-7476-12DC-50E0-739A0549C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3064EC-B57F-6D24-305A-2E3C48B27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Тоа е </a:t>
            </a:r>
            <a:r>
              <a:rPr lang="ru-RU" sz="1200" i="1" dirty="0"/>
              <a:t>формален инструмент</a:t>
            </a:r>
            <a:r>
              <a:rPr lang="ru-RU" sz="1200" dirty="0"/>
              <a:t> што им помага на општините/државите да одредат кои климатски мерки се најважни, најитни или најисплатливи.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F853E9-635C-21A6-697A-3DB58BA24C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672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7BBDF-169B-D83F-562E-E300EBC93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3DDD86-5026-F14A-E2B8-6B8E44704B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AD1437-01BF-1E9B-0051-F48FAE87CB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Тоа е </a:t>
            </a:r>
            <a:r>
              <a:rPr lang="ru-RU" sz="1200" i="1" dirty="0"/>
              <a:t>формален инструмент</a:t>
            </a:r>
            <a:r>
              <a:rPr lang="ru-RU" sz="1200" dirty="0"/>
              <a:t> што им помага на општините/државите да одредат кои климатски мерки се најважни, најитни или најисплатливи.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B26925-0655-B406-563B-7D2270D329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770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86A42-257F-D584-C897-1A05E4F2E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2D7A5C-35DA-91FE-933C-1A1F5CB52A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0B86C9-EA6E-447F-0425-4C0782D3BD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Тоа е </a:t>
            </a:r>
            <a:r>
              <a:rPr lang="ru-RU" sz="1200" i="1" dirty="0"/>
              <a:t>формален инструмент</a:t>
            </a:r>
            <a:r>
              <a:rPr lang="ru-RU" sz="1200" dirty="0"/>
              <a:t> што им помага на општините/државите да одредат кои климатски мерки се најважни, најитни или најисплатливи.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4AA61-3255-EA8A-E3EA-DCB62E7D2A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934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02215-29CC-B5B7-D25D-5ABE00F54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C08C41-46C4-F9D2-EEC3-5F9F2648ED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EEAC21-553A-92C1-E97C-54197B8BAD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B95807-7957-A7F0-0759-2D1C8EBC45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89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D0CB5-46BF-C8E4-8885-DC23FC71C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03D71D-2E60-D30A-9EFE-B21166D187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C704BE-5813-DF16-50B9-66414B65D3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DA1F0-91B2-4ADB-06AF-D9E5971006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228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3F930-5A9A-28BC-C0A6-84634EF65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2D0911-4632-AE5E-C774-0817CD4277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FDF135-1A8E-54BF-F228-11679A74A6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F8A05-90AD-D1D0-8F46-CD0B7D3144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1951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BC04D-2568-C19F-6211-ABA7996CB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D96A4-D432-FA69-5E46-4DF91D77C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639921-CFBB-DE6F-31EB-81B758CA0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3E3F8-8185-F97B-2F08-1F44FCE2A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7777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BF416-41D2-0C60-B869-7AF55A58D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F02313-5DCB-91E7-9774-5AADA36B59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C10D71-8C55-A0E8-84CC-3146590E9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првпат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во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земјата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започнат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национален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проект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 solid-waste инфраструктура — со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поддршка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European Bank for Reconstruction and Development (EBRD):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целосна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модернизација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проширување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системот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за отпад —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нови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санитарни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депонии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трансфер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станици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центри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за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рециклирање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затворање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диви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депонии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Помеѓу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2022–2023, со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поддршка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European Investment Bank (EIB) 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програмата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Western Balkans Investment Framework (WBIF), 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обезбедено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финансирање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за </a:t>
            </a: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водоснабдување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канализација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пречистување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отпадни води и заштита од поплави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во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повеќе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општини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— со цел да се обезбеди вода,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санитарни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услуги и инфраструктура за 700.000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жители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Овие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проекти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значат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дека се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инвестира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во подобрување на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животната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средина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здравјето,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еколошката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климатската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отпорност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— што 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суштината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„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одржливи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системи“.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17512C-8C79-69E1-76D7-50EE2334AB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31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A6DF5-7F6E-4103-20BA-E7DEB8BC3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FFB5D5-7527-A148-9AB1-F87760AA29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AD94FC-0B31-ECAB-02B0-FCCA0D54BC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 „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зелени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проекти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се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подразбираат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инвестиции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што: го намалуваат влијанието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врз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животната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средина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штедат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ресурси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(вода, енергија), го намалуваат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отпадот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го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подобруваат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квалитетот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живот.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D34A6-1708-0C71-FE69-0D2C9109ED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175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06596-4718-6E4E-8EC5-264A02B7D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5D6D25-C7FA-A48C-EDC5-3D934D9CE9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530365-13E3-8C71-E635-155B9CEA4E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 „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зелени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проекти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се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подразбираат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инвестиции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што: го намалуваат влијанието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врз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животната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средина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штедат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ресурси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(вода, енергија), го намалуваат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отпадот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го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подобруваат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квалитетот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живот.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A0259-E264-B70C-A9D3-5D7AAB14FE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1734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232F0-57C5-1AAA-8A84-98ED7AC07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3A639F-CCEA-85E6-FBF9-6D5ED0AFC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A4ACAD-AD60-2907-1481-9D66DC1772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 „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зелени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проекти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се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подразбираат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инвестиции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што: го намалуваат влијанието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врз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животната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средина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штедат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ресурси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(вода, енергија), го намалуваат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отпадот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го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подобруваат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квалитетот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живот.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6A0FEB-B785-B8F5-8C9C-795DCBB3D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387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8DFBA-2E61-428C-A419-34FE870B7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95481A-4D0E-EFC6-4129-DE9F493F4D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030938-B5DA-C807-DC5A-0923DBB9AC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 „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зелени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проекти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се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подразбираат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инвестиции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што: го намалуваат влијанието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врз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животната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средина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штедат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ресурси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(вода, енергија), го намалуваат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отпадот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го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подобруваат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квалитетот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живот.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55189C-F148-B404-E8EA-8355A80CA4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3012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563BF-BBF2-B778-02F5-46D9AAF24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250AC0-4EBC-1E18-CEC3-42BEDB523D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53ADE-DB9C-43A6-474F-8F6E379CFF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 „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зелени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проекти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се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подразбираат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инвестиции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што: го намалуваат влијанието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врз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животната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средина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штедат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ресурси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(вода, енергија), го намалуваат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отпадот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го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подобруваат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квалитетот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живот.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8E5323-26CD-229D-F34A-FDE297E998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6963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E3DCC-7CCD-46CB-BD00-4B5398E5D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FD96BD-DF47-4774-619B-531623733F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088B72-4748-FA7C-6DC8-279DC155F7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 „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зелени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проекти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се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подразбираат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инвестиции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што: го намалуваат влијанието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врз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животната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средина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штедат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ресурси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(вода, енергија), го намалуваат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отпадот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го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подобруваат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квалитетот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живот.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6D940-19DB-F4C2-422A-DE92A807FB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8657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16123-FB15-CC1F-5958-EEDFFC41D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7D1DD4-A023-4F37-F066-F2D6432210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02A0E3-FD3B-4319-9B93-5732EF2AF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 „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зелени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проекти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се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подразбираат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инвестиции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што: го намалуваат влијанието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врз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животната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средина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штедат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ресурси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(вода, енергија), го намалуваат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отпадот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го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подобруваат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квалитетот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живот.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D430E-C7A4-10E2-7C32-08F91AEF22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3036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77CC9-95A2-2DE6-B179-0F868F303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18829D-0F74-8627-2A6B-3C00B2948D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04E9D9-1DCA-C678-7BE7-8FE376CB6D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476E6-021D-4D28-6E09-6FA61BE2DE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9757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3EC7F-0EE2-7AEA-81F2-75283CE99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9BC658-026B-CE53-6DA8-53E52E9DCF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55CA84-3CA3-9656-F8C1-28782DEEA5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Прекуграничната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соработка (Cross-Border Cooperation – CBC) 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инструмент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ЕУ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наменет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за: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заедничко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решавање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локални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регионални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проблеми,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поврзување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општини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од две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земји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подобрување на инфраструктура,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животна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средина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економија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хармонизација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со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европски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стандарди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развој на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одржливи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зелени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решенија.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39F5DF-9F31-F9C0-7DCC-1A2469A177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8341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433EE-2418-8832-3EAD-A7D8F00C6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0285CC-8CA2-7EC5-FBFF-F2065DDC84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B83F42-9C60-8973-ABCF-040216EAF1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 „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зелени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проекти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се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подразбираат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инвестиции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што: го намалуваат влијанието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врз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животната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средина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штедат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ресурси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(вода, енергија), го намалуваат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отпадот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го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подобруваат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квалитетот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живот.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8ED33A-BAAB-7BF2-FDC5-1519DBB5E7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471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1604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A4F3-6EAE-55E9-8EBF-0D124FDE5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5940DB-5582-1024-96B2-30841D1E1F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FA4596-7376-5B99-C8EC-2EE95B89C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9A39D2-5ADC-C0C6-24A2-D7CD6B9821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7332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6DCB8-64E8-BD38-3023-3576E89E8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10D0B7-44CE-E27C-76EF-BDA29A81B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F963B5-4F73-35AD-2972-B915D4884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C5A788-E82D-8F6D-6E02-28B29BD048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734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C9DA0-FD26-3164-28F7-F786EB8E8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0425C9-3B7A-6CDB-C5F6-3668BD46CC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7F6D28-05F1-EB6B-BFA6-545A31A944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2BC650-CB1B-2576-A21C-73150C616B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3122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>
          <p15:clr>
            <a:srgbClr val="FBAE40"/>
          </p15:clr>
        </p15:guide>
        <p15:guide id="4" pos="4560">
          <p15:clr>
            <a:srgbClr val="FBAE40"/>
          </p15:clr>
        </p15:guide>
        <p15:guide id="8" orient="horz" pos="184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maja@mkm.mk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www.milieukontakt.mk/" TargetMode="External"/><Relationship Id="rId5" Type="http://schemas.openxmlformats.org/officeDocument/2006/relationships/hyperlink" Target="mailto:info@mkm.mk" TargetMode="External"/><Relationship Id="rId4" Type="http://schemas.openxmlformats.org/officeDocument/2006/relationships/hyperlink" Target="mailto:aleksandra.s@mkm.m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8684" y="2424682"/>
            <a:ext cx="5486400" cy="1386839"/>
          </a:xfrm>
        </p:spPr>
        <p:txBody>
          <a:bodyPr/>
          <a:lstStyle/>
          <a:p>
            <a:r>
              <a:rPr lang="mk-MK" sz="4000" noProof="0" dirty="0">
                <a:solidFill>
                  <a:schemeClr val="accent6">
                    <a:lumMod val="75000"/>
                  </a:schemeClr>
                </a:solidFill>
              </a:rPr>
              <a:t>МОДУЛ 4</a:t>
            </a:r>
            <a:r>
              <a:rPr lang="en-US" sz="4000" noProof="0" dirty="0">
                <a:solidFill>
                  <a:schemeClr val="accent6">
                    <a:lumMod val="75000"/>
                  </a:schemeClr>
                </a:solidFill>
              </a:rPr>
              <a:t> – </a:t>
            </a:r>
            <a:r>
              <a:rPr lang="mk-MK" sz="4000" noProof="0" dirty="0">
                <a:solidFill>
                  <a:schemeClr val="accent6">
                    <a:lumMod val="75000"/>
                  </a:schemeClr>
                </a:solidFill>
              </a:rPr>
              <a:t>Зелена транзиција  </a:t>
            </a:r>
          </a:p>
        </p:txBody>
      </p:sp>
      <p:sp>
        <p:nvSpPr>
          <p:cNvPr id="3" name="Freeform 13">
            <a:extLst>
              <a:ext uri="{FF2B5EF4-FFF2-40B4-BE49-F238E27FC236}">
                <a16:creationId xmlns:a16="http://schemas.microsoft.com/office/drawing/2014/main" id="{CCBB14BC-73BC-46E9-37EF-B27C95C28547}"/>
              </a:ext>
            </a:extLst>
          </p:cNvPr>
          <p:cNvSpPr/>
          <p:nvPr/>
        </p:nvSpPr>
        <p:spPr>
          <a:xfrm>
            <a:off x="1877961" y="160022"/>
            <a:ext cx="7327963" cy="1897377"/>
          </a:xfrm>
          <a:custGeom>
            <a:avLst/>
            <a:gdLst/>
            <a:ahLst/>
            <a:cxnLst/>
            <a:rect l="l" t="t" r="r" b="b"/>
            <a:pathLst>
              <a:path w="11538406" h="2930597">
                <a:moveTo>
                  <a:pt x="0" y="0"/>
                </a:moveTo>
                <a:lnTo>
                  <a:pt x="11538406" y="0"/>
                </a:lnTo>
                <a:lnTo>
                  <a:pt x="11538406" y="2930597"/>
                </a:lnTo>
                <a:lnTo>
                  <a:pt x="0" y="29305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mk-MK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407BDE8-D4A0-23FE-AB81-936ABBDA25F6}"/>
              </a:ext>
            </a:extLst>
          </p:cNvPr>
          <p:cNvGrpSpPr/>
          <p:nvPr/>
        </p:nvGrpSpPr>
        <p:grpSpPr>
          <a:xfrm>
            <a:off x="5801032" y="5362724"/>
            <a:ext cx="6272979" cy="1260777"/>
            <a:chOff x="4542503" y="5185744"/>
            <a:chExt cx="6272979" cy="1260777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BED7C652-BD6E-509E-ED75-FEE55832526B}"/>
                </a:ext>
              </a:extLst>
            </p:cNvPr>
            <p:cNvSpPr/>
            <p:nvPr/>
          </p:nvSpPr>
          <p:spPr>
            <a:xfrm>
              <a:off x="4542503" y="5323433"/>
              <a:ext cx="6272979" cy="1123088"/>
            </a:xfrm>
            <a:custGeom>
              <a:avLst/>
              <a:gdLst/>
              <a:ahLst/>
              <a:cxnLst/>
              <a:rect l="l" t="t" r="r" b="b"/>
              <a:pathLst>
                <a:path w="11721306" h="2077981">
                  <a:moveTo>
                    <a:pt x="0" y="0"/>
                  </a:moveTo>
                  <a:lnTo>
                    <a:pt x="11721306" y="0"/>
                  </a:lnTo>
                  <a:lnTo>
                    <a:pt x="11721306" y="2077981"/>
                  </a:lnTo>
                  <a:lnTo>
                    <a:pt x="0" y="20779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mk-MK" noProof="0" dirty="0"/>
            </a:p>
          </p:txBody>
        </p:sp>
        <p:pic>
          <p:nvPicPr>
            <p:cNvPr id="6" name="Picture 5" descr="A logo with blue stars&#10;&#10;AI-generated content may be incorrect.">
              <a:extLst>
                <a:ext uri="{FF2B5EF4-FFF2-40B4-BE49-F238E27FC236}">
                  <a16:creationId xmlns:a16="http://schemas.microsoft.com/office/drawing/2014/main" id="{5CB23EC4-71A4-8572-496D-BCEB98670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3355" y="5185744"/>
              <a:ext cx="2905138" cy="1164226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7545EBB-AAEB-DB4A-EE8E-7493939D8292}"/>
              </a:ext>
            </a:extLst>
          </p:cNvPr>
          <p:cNvSpPr txBox="1"/>
          <p:nvPr/>
        </p:nvSpPr>
        <p:spPr>
          <a:xfrm>
            <a:off x="3362960" y="4178805"/>
            <a:ext cx="8829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k-MK" sz="1800" b="1" dirty="0">
                <a:solidFill>
                  <a:schemeClr val="accent6">
                    <a:lumMod val="75000"/>
                  </a:schemeClr>
                </a:solidFill>
                <a:effectLst/>
                <a:latin typeface="LuzSans-Book" panose="0200060304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Обука за зајакнување на капацитетите за развој на </a:t>
            </a:r>
            <a:r>
              <a:rPr lang="mk-MK" sz="1800" b="1" dirty="0">
                <a:solidFill>
                  <a:schemeClr val="accent6">
                    <a:lumMod val="75000"/>
                  </a:schemeClr>
                </a:solidFill>
                <a:effectLst/>
                <a:latin typeface="LuzSans-Book" panose="0200060304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зелена инфраструктура</a:t>
            </a:r>
          </a:p>
          <a:p>
            <a:r>
              <a:rPr lang="mk-MK" b="1" dirty="0">
                <a:solidFill>
                  <a:schemeClr val="accent6">
                    <a:lumMod val="75000"/>
                  </a:schemeClr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03-04.12.2025, хотел Изгрев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anchor="b">
            <a:normAutofit/>
          </a:bodyPr>
          <a:lstStyle/>
          <a:p>
            <a:r>
              <a:rPr lang="mk-MK" noProof="0" dirty="0"/>
              <a:t>Дневен ред</a:t>
            </a:r>
            <a:r>
              <a:rPr lang="mk-MK" dirty="0"/>
              <a:t> – 04.12.2025</a:t>
            </a:r>
            <a:endParaRPr lang="mk-MK" noProof="0" dirty="0"/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4A9A2D73-8221-C2AA-8513-76F5ACEA1DFC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85071123"/>
              </p:ext>
            </p:extLst>
          </p:nvPr>
        </p:nvGraphicFramePr>
        <p:xfrm>
          <a:off x="594359" y="2427812"/>
          <a:ext cx="7757161" cy="3525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1486E-BF60-428C-E163-C20662130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4" descr="A close-up of a wood grain">
            <a:extLst>
              <a:ext uri="{FF2B5EF4-FFF2-40B4-BE49-F238E27FC236}">
                <a16:creationId xmlns:a16="http://schemas.microsoft.com/office/drawing/2014/main" id="{0E3AB46D-C89E-89FE-659B-7F321CF370C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35" b="2735"/>
          <a:stretch/>
        </p:blipFill>
        <p:spPr>
          <a:xfrm>
            <a:off x="0" y="26"/>
            <a:ext cx="6118225" cy="6857974"/>
          </a:xfrm>
          <a:noFill/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5D37C04-0900-A44F-DA64-BB6391EA0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533262"/>
              </p:ext>
            </p:extLst>
          </p:nvPr>
        </p:nvGraphicFramePr>
        <p:xfrm>
          <a:off x="6471920" y="1550606"/>
          <a:ext cx="5323839" cy="2960434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5323839">
                  <a:extLst>
                    <a:ext uri="{9D8B030D-6E8A-4147-A177-3AD203B41FA5}">
                      <a16:colId xmlns:a16="http://schemas.microsoft.com/office/drawing/2014/main" val="3687422850"/>
                    </a:ext>
                  </a:extLst>
                </a:gridCol>
              </a:tblGrid>
              <a:tr h="29604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  <a:tabLst>
                          <a:tab pos="792480" algn="l"/>
                        </a:tabLst>
                      </a:pPr>
                      <a:r>
                        <a:rPr lang="mk-MK" sz="32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Сесија </a:t>
                      </a:r>
                      <a:r>
                        <a:rPr lang="en-US" sz="32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4</a:t>
                      </a:r>
                      <a:r>
                        <a:rPr lang="mk-MK" sz="32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: </a:t>
                      </a:r>
                      <a:r>
                        <a:rPr lang="en-US" sz="3200" b="1" kern="1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Практичн</a:t>
                      </a:r>
                      <a:r>
                        <a:rPr lang="mk-MK" sz="32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и</a:t>
                      </a:r>
                      <a:r>
                        <a:rPr lang="en-US" sz="32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3200" b="1" kern="1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алатки</a:t>
                      </a:r>
                      <a:r>
                        <a:rPr lang="en-US" sz="32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за </a:t>
                      </a:r>
                      <a:r>
                        <a:rPr lang="en-US" sz="3200" b="1" kern="1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зелената</a:t>
                      </a:r>
                      <a:r>
                        <a:rPr lang="en-US" sz="32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3200" b="1" kern="1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транзиција</a:t>
                      </a:r>
                      <a:endParaRPr lang="en-US" sz="3200" b="1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47531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196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74E4C-D4C3-2694-6BD1-62C2252ED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6D8E08B3-B68A-F5E6-B67F-05E16FAA4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885" y="3499667"/>
            <a:ext cx="4939666" cy="2542810"/>
          </a:xfrm>
        </p:spPr>
        <p:txBody>
          <a:bodyPr/>
          <a:lstStyle/>
          <a:p>
            <a:r>
              <a:rPr lang="en-US" sz="4400" b="1" kern="100" dirty="0" err="1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Практичн</a:t>
            </a:r>
            <a:r>
              <a:rPr lang="mk-MK" sz="4400" b="1" kern="100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и</a:t>
            </a:r>
            <a:r>
              <a:rPr lang="en-US" sz="4400" b="1" kern="100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4400" b="1" kern="100" dirty="0" err="1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алатки</a:t>
            </a:r>
            <a:r>
              <a:rPr lang="en-US" sz="4400" b="1" kern="100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 за </a:t>
            </a:r>
            <a:r>
              <a:rPr lang="en-US" sz="4400" b="1" kern="100" dirty="0" err="1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зелената</a:t>
            </a:r>
            <a:r>
              <a:rPr lang="en-US" sz="4400" b="1" kern="100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4400" b="1" kern="100" dirty="0" err="1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транзиција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8FCFE2-42F6-CE20-27EA-67D5A8DA51C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810595"/>
            <a:ext cx="5198269" cy="3319513"/>
          </a:xfrm>
        </p:spPr>
        <p:txBody>
          <a:bodyPr>
            <a:normAutofit/>
          </a:bodyPr>
          <a:lstStyle/>
          <a:p>
            <a:r>
              <a:rPr lang="mk-MK" b="1" dirty="0">
                <a:solidFill>
                  <a:srgbClr val="00B050"/>
                </a:solidFill>
              </a:rPr>
              <a:t>Матрица за приоритети за климатски мерки</a:t>
            </a:r>
          </a:p>
          <a:p>
            <a:r>
              <a:rPr lang="mk-MK" b="1" dirty="0">
                <a:solidFill>
                  <a:srgbClr val="00B050"/>
                </a:solidFill>
              </a:rPr>
              <a:t>Упатство за урбана зелена инфраструктура </a:t>
            </a:r>
          </a:p>
          <a:p>
            <a:r>
              <a:rPr lang="mk-MK" b="1" dirty="0">
                <a:solidFill>
                  <a:srgbClr val="00B050"/>
                </a:solidFill>
              </a:rPr>
              <a:t>Индикатори за одржливи градови</a:t>
            </a:r>
          </a:p>
          <a:p>
            <a:r>
              <a:rPr lang="mk-MK" b="1" dirty="0">
                <a:solidFill>
                  <a:srgbClr val="00B050"/>
                </a:solidFill>
              </a:rPr>
              <a:t>Како се мери напредокот?</a:t>
            </a:r>
            <a:endParaRPr lang="en-US" b="1" dirty="0">
              <a:solidFill>
                <a:srgbClr val="00B050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4E4A79E-7C56-0D64-705F-66CD86477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2050494" y="457201"/>
            <a:ext cx="2305049" cy="2305050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D85987F-FF85-B0C2-7FB0-8CE93A4BB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B096040-AC20-9CE8-CD94-ED0455BA0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6F5603D-D741-5BD6-570D-D542E858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</p:grpSp>
    </p:spTree>
    <p:extLst>
      <p:ext uri="{BB962C8B-B14F-4D97-AF65-F5344CB8AC3E}">
        <p14:creationId xmlns:p14="http://schemas.microsoft.com/office/powerpoint/2010/main" val="71328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72801-E906-6E4B-1143-63E1ED01E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4A886A2-EBE2-8FE5-8483-3D5E97FA31D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81496" y="1188280"/>
            <a:ext cx="6803224" cy="3597470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700" b="1" dirty="0"/>
              <a:t>„Табела за одлучување</a:t>
            </a:r>
            <a:r>
              <a:rPr lang="ru-RU" sz="1700" dirty="0"/>
              <a:t>“ каде мерките се рангираат според критериумите: 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700" dirty="0"/>
              <a:t>влијание врз намалување на CO₂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700" dirty="0"/>
              <a:t>финансиски трошок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700" dirty="0"/>
              <a:t>брзина на имплементација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700" dirty="0"/>
              <a:t>придобивки за здравје и животна средина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700" dirty="0"/>
              <a:t>усогласеност со европско законодавство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mk-MK" sz="1700" dirty="0"/>
              <a:t>М</a:t>
            </a:r>
            <a:r>
              <a:rPr lang="en-US" sz="1700" dirty="0" err="1"/>
              <a:t>атрицата</a:t>
            </a:r>
            <a:r>
              <a:rPr lang="en-US" sz="1700" dirty="0"/>
              <a:t> </a:t>
            </a:r>
            <a:r>
              <a:rPr lang="en-US" sz="1700" b="1" dirty="0"/>
              <a:t>е </a:t>
            </a:r>
            <a:r>
              <a:rPr lang="en-US" sz="1700" b="1" dirty="0" err="1"/>
              <a:t>правна</a:t>
            </a:r>
            <a:r>
              <a:rPr lang="en-US" sz="1700" b="1" dirty="0"/>
              <a:t> </a:t>
            </a:r>
            <a:r>
              <a:rPr lang="en-US" sz="1700" b="1" dirty="0" err="1"/>
              <a:t>алатка</a:t>
            </a:r>
            <a:r>
              <a:rPr lang="mk-MK" sz="1700" dirty="0"/>
              <a:t>, и</a:t>
            </a:r>
            <a:r>
              <a:rPr lang="en-US" sz="1700" dirty="0"/>
              <a:t> е </a:t>
            </a:r>
            <a:r>
              <a:rPr lang="en-US" sz="1700" dirty="0" err="1"/>
              <a:t>составен</a:t>
            </a:r>
            <a:r>
              <a:rPr lang="en-US" sz="1700" dirty="0"/>
              <a:t> дел од: </a:t>
            </a:r>
            <a:r>
              <a:rPr lang="en-US" sz="1700" b="1" dirty="0"/>
              <a:t>SECAP / SEAP</a:t>
            </a:r>
            <a:r>
              <a:rPr lang="en-US" sz="1700" dirty="0"/>
              <a:t>, </a:t>
            </a:r>
            <a:r>
              <a:rPr lang="en-US" sz="1700" b="1" dirty="0"/>
              <a:t>ЛЕАП</a:t>
            </a:r>
            <a:r>
              <a:rPr lang="en-US" sz="1700" dirty="0"/>
              <a:t>, </a:t>
            </a:r>
            <a:r>
              <a:rPr lang="en-US" sz="1700" b="1" dirty="0" err="1"/>
              <a:t>Национални</a:t>
            </a:r>
            <a:r>
              <a:rPr lang="en-US" sz="1700" b="1" dirty="0"/>
              <a:t> планови за енергија и </a:t>
            </a:r>
            <a:r>
              <a:rPr lang="en-US" sz="1700" b="1" dirty="0" err="1"/>
              <a:t>клима</a:t>
            </a:r>
            <a:r>
              <a:rPr lang="en-US" sz="1700" dirty="0"/>
              <a:t>, </a:t>
            </a:r>
            <a:r>
              <a:rPr lang="en-US" sz="1700" b="1" dirty="0" err="1"/>
              <a:t>Локални</a:t>
            </a:r>
            <a:r>
              <a:rPr lang="en-US" sz="1700" b="1" dirty="0"/>
              <a:t> акциски планови</a:t>
            </a:r>
            <a:r>
              <a:rPr lang="en-US" sz="1700" dirty="0"/>
              <a:t>.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700" dirty="0"/>
              <a:t>Овие документи имаат </a:t>
            </a:r>
            <a:r>
              <a:rPr lang="en-US" sz="1700" i="1" dirty="0" err="1"/>
              <a:t>нормативна</a:t>
            </a:r>
            <a:r>
              <a:rPr lang="en-US" sz="1700" i="1" dirty="0"/>
              <a:t> </a:t>
            </a:r>
            <a:r>
              <a:rPr lang="en-US" sz="1700" i="1" dirty="0" err="1"/>
              <a:t>тежина</a:t>
            </a:r>
            <a:r>
              <a:rPr lang="en-US" sz="1700" dirty="0"/>
              <a:t>: кога општината ќе ја </a:t>
            </a:r>
            <a:r>
              <a:rPr lang="en-US" sz="1700" dirty="0" err="1"/>
              <a:t>усвои</a:t>
            </a:r>
            <a:r>
              <a:rPr lang="en-US" sz="1700" dirty="0"/>
              <a:t> </a:t>
            </a:r>
            <a:r>
              <a:rPr lang="en-US" sz="1700" dirty="0" err="1"/>
              <a:t>матрицата</a:t>
            </a:r>
            <a:r>
              <a:rPr lang="en-US" sz="1700" dirty="0"/>
              <a:t>, таа </a:t>
            </a:r>
            <a:r>
              <a:rPr lang="en-US" sz="1700" dirty="0" err="1"/>
              <a:t>станува</a:t>
            </a:r>
            <a:r>
              <a:rPr lang="en-US" sz="1700" dirty="0"/>
              <a:t> </a:t>
            </a:r>
            <a:r>
              <a:rPr lang="en-US" sz="1700" dirty="0" err="1"/>
              <a:t>обврзувачка</a:t>
            </a:r>
            <a:r>
              <a:rPr lang="en-US" sz="1700" dirty="0"/>
              <a:t> за </a:t>
            </a:r>
            <a:r>
              <a:rPr lang="en-US" sz="1700" dirty="0" err="1"/>
              <a:t>приоритизација</a:t>
            </a:r>
            <a:r>
              <a:rPr lang="en-US" sz="1700" dirty="0"/>
              <a:t> и </a:t>
            </a:r>
            <a:r>
              <a:rPr lang="en-US" sz="1700" dirty="0" err="1"/>
              <a:t>финансирање</a:t>
            </a:r>
            <a:r>
              <a:rPr lang="en-US" sz="1700" dirty="0"/>
              <a:t>.</a:t>
            </a:r>
          </a:p>
          <a:p>
            <a:endParaRPr lang="en-US" sz="1400" b="1" dirty="0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586B8952-C812-33F1-BDCB-1C7CA2527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659350"/>
          </a:xfrm>
        </p:spPr>
        <p:txBody>
          <a:bodyPr anchor="b">
            <a:normAutofit/>
          </a:bodyPr>
          <a:lstStyle/>
          <a:p>
            <a:r>
              <a:rPr lang="ru-RU" sz="3600" dirty="0"/>
              <a:t>Матрица за приоритети за климатски мерки</a:t>
            </a:r>
            <a:endParaRPr lang="en-US" sz="36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88B16EB-B10E-3459-C8D3-A9A941E4B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7618897" y="2117725"/>
            <a:ext cx="3597468" cy="3597470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6D4DEFE-AE52-B738-F579-72E5ECFF2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994940C-308E-3D4B-7B1E-90BF27167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2A2579-2B70-282E-97DC-9FF1A3987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5D0FBC4-D7EA-3796-5A4C-55EF90320152}"/>
              </a:ext>
            </a:extLst>
          </p:cNvPr>
          <p:cNvSpPr txBox="1"/>
          <p:nvPr/>
        </p:nvSpPr>
        <p:spPr>
          <a:xfrm>
            <a:off x="481496" y="4785750"/>
            <a:ext cx="713740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b="1" dirty="0">
                <a:solidFill>
                  <a:schemeClr val="bg1"/>
                </a:solidFill>
              </a:rPr>
              <a:t>Пример:</a:t>
            </a:r>
          </a:p>
          <a:p>
            <a:r>
              <a:rPr lang="ru-RU" sz="1600" dirty="0">
                <a:solidFill>
                  <a:schemeClr val="bg1"/>
                </a:solidFill>
              </a:rPr>
              <a:t>Во SECAP: мерките за енергетска ефикасност → висок приоритет;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мерките за соларни паркови → среден;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мерките за електрични возила → зависно од буџет.</a:t>
            </a:r>
          </a:p>
        </p:txBody>
      </p:sp>
    </p:spTree>
    <p:extLst>
      <p:ext uri="{BB962C8B-B14F-4D97-AF65-F5344CB8AC3E}">
        <p14:creationId xmlns:p14="http://schemas.microsoft.com/office/powerpoint/2010/main" val="234379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0552E-AA3A-27CF-255D-7D06D7BAC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543C3A0C-3D08-40B1-BFEC-DCC12E21C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6077"/>
            <a:ext cx="10622005" cy="1180247"/>
          </a:xfr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mk-MK" sz="3600" dirty="0"/>
              <a:t>Упатство за урбана зелена инфраструктура (</a:t>
            </a:r>
            <a:r>
              <a:rPr lang="en-US" sz="3600" dirty="0"/>
              <a:t>Urban Green Infrastructure Guideline)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3DB5FD7-E23B-D6B0-E225-7BE33DCFAED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81496" y="2392044"/>
            <a:ext cx="7077612" cy="4120516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500" dirty="0"/>
              <a:t>Практично и правно насочено упатство кое дефинира: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500" dirty="0"/>
              <a:t>што е „зелена инфраструктура“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500" dirty="0"/>
              <a:t>како се планира (во ГУП, ДУП)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500" dirty="0"/>
              <a:t>стандарди и минимални зелени површини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500" dirty="0"/>
              <a:t>типови зелени решенија (пермебилни површини, зелени кровови, паркови, биокоридори)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500" dirty="0"/>
              <a:t>критериуми за проектирање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35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500" dirty="0"/>
              <a:t>Таквите упатства многу често се: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500" dirty="0"/>
              <a:t>дел од урбанистичката регулатива,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500" dirty="0"/>
              <a:t>основа за правила и стандарди во урбанистичките планови,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500" dirty="0"/>
              <a:t>услов за добивање градежни дозволи,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500" dirty="0"/>
              <a:t>услов за ЕУ финансирање (ИПА, ИТУ механизми).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35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500" b="1" dirty="0"/>
              <a:t>Пример: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500" dirty="0"/>
              <a:t>Во Бугарија IUDP бара задолжителни „зелени коридори“.</a:t>
            </a:r>
            <a:br>
              <a:rPr lang="ru-RU" sz="3500" dirty="0"/>
            </a:br>
            <a:r>
              <a:rPr lang="ru-RU" sz="3500" dirty="0"/>
              <a:t>Во Македонија, повеќе општини (Скопје, Карпош, Прилеп) имаат упатства за зелени кровови и урбана дренажа.</a:t>
            </a:r>
          </a:p>
          <a:p>
            <a:endParaRPr lang="en-US" sz="1400" b="1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3E4B463-0CDC-E75D-DC5F-4C165D14A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7618897" y="2117725"/>
            <a:ext cx="3597468" cy="3597470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068320E4-F3FF-6F65-E539-47662CA94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5A25951-79CF-85AA-5194-33D99585F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725A85D-0344-5CFB-ACF9-F7F90D9D6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</p:grpSp>
    </p:spTree>
    <p:extLst>
      <p:ext uri="{BB962C8B-B14F-4D97-AF65-F5344CB8AC3E}">
        <p14:creationId xmlns:p14="http://schemas.microsoft.com/office/powerpoint/2010/main" val="418451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C5CCD-119B-3910-23FC-EA4CAED0E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ABB2F5AD-7452-1728-30CF-7577FB0BB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6077"/>
            <a:ext cx="10622005" cy="1180247"/>
          </a:xfr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mk-MK" sz="3600" dirty="0"/>
              <a:t>Индикатори за одржливи градови</a:t>
            </a:r>
            <a:endParaRPr lang="en-US" sz="72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FFEE09-5B15-B3ED-B69F-717F71BD97B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81496" y="2392044"/>
            <a:ext cx="7077612" cy="4120516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dirty="0"/>
              <a:t>Тоа е сет на мерливи показатели (индикатори) што покажуваат колку еден град е одржлив и климатски отпорен.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4000" dirty="0"/>
              <a:t>% зелена површина по жител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4000" dirty="0"/>
              <a:t>емисии CO₂ по сектор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4000" dirty="0"/>
              <a:t>квалитет на воздух (PM2.5/PM10)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4000" dirty="0"/>
              <a:t>% рециклиран отпад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4000" dirty="0"/>
              <a:t>енергетска ефикасност на јавни згради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4000" dirty="0"/>
              <a:t>процент на обновлива енергија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4000" dirty="0"/>
              <a:t>достапност до јавен транспорт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4000" dirty="0"/>
              <a:t>ранливост на поплави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40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dirty="0"/>
              <a:t>Индикаторите се користат за: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4000" dirty="0"/>
              <a:t>мониторинг што е задолжителен во SECAP, SEAP, ИУДП, ЛЕАП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4000" dirty="0"/>
              <a:t>исполнување на ЕУ директиви (ЕЕ директива, климатски регулативи)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4000" dirty="0"/>
              <a:t>отчетност на општините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4000" dirty="0"/>
              <a:t>мерење на напредок во национални климатски политики</a:t>
            </a:r>
            <a:endParaRPr lang="ru-RU" sz="3500" dirty="0"/>
          </a:p>
          <a:p>
            <a:endParaRPr lang="en-US" sz="1400" b="1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BB400D1-417D-1A74-769F-3146BA0D4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7618897" y="2117725"/>
            <a:ext cx="3597468" cy="3597470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1D69B41-668B-B70E-9C18-F51611A3F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CFF73682-7C8A-3D5C-EBDF-150661B2E03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193FD96-BA7B-235F-2AF9-E8F57677C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</p:grpSp>
    </p:spTree>
    <p:extLst>
      <p:ext uri="{BB962C8B-B14F-4D97-AF65-F5344CB8AC3E}">
        <p14:creationId xmlns:p14="http://schemas.microsoft.com/office/powerpoint/2010/main" val="242494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9504F-C507-3739-84B6-4532BA368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1B2DDC28-9250-88E1-45CC-C3180A2BE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3137" y="5263200"/>
            <a:ext cx="3510541" cy="827844"/>
          </a:xfrm>
        </p:spPr>
        <p:txBody>
          <a:bodyPr anchor="b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mk-MK" sz="3600"/>
              <a:t>Како се мери напредокот?</a:t>
            </a:r>
            <a:endParaRPr lang="en-US" sz="199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56AC690-10A5-8E57-4773-9FF021DCFB9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99699" y="846012"/>
            <a:ext cx="7819809" cy="5493828"/>
          </a:xfrm>
        </p:spPr>
        <p:txBody>
          <a:bodyPr>
            <a:normAutofit fontScale="25000" lnSpcReduction="20000"/>
          </a:bodyPr>
          <a:lstStyle/>
          <a:p>
            <a:r>
              <a:rPr lang="ru-RU" sz="6400" dirty="0"/>
              <a:t>Мерењето напредок е обврска предвидена во: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6400" dirty="0"/>
              <a:t>SECAP / SEAP (на секои 2 години)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6400" dirty="0"/>
              <a:t>ЕУ Регулативата за климатска неутралност 2050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6400" dirty="0"/>
              <a:t>национални стратегии за климатски промени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6400" dirty="0"/>
              <a:t>ЛЕАП и регионални планови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endParaRPr lang="ru-RU" sz="5600" b="1" dirty="0"/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6400" b="1" dirty="0"/>
              <a:t>Собирање податоци</a:t>
            </a:r>
            <a:br>
              <a:rPr lang="ru-RU" sz="6400" dirty="0"/>
            </a:br>
            <a:r>
              <a:rPr lang="ru-RU" sz="6400" dirty="0"/>
              <a:t>(енергетика, отпад, мобилност, индустрија, води, јавни згради)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6400" b="1" dirty="0"/>
              <a:t>Пореедување со базна година</a:t>
            </a:r>
            <a:br>
              <a:rPr lang="ru-RU" sz="6400" dirty="0"/>
            </a:br>
            <a:r>
              <a:rPr lang="ru-RU" sz="6400" dirty="0"/>
              <a:t>(најчесто 2015 или 2020)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6400" b="1" dirty="0"/>
              <a:t>Анализа на индикатори</a:t>
            </a:r>
            <a:br>
              <a:rPr lang="ru-RU" sz="6400" dirty="0"/>
            </a:br>
            <a:r>
              <a:rPr lang="ru-RU" sz="6400" dirty="0"/>
              <a:t>(емисии, зелени површини, проценти на рециклирање итн.)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6400" b="1" dirty="0"/>
              <a:t>Проверка на остварени мерки</a:t>
            </a:r>
            <a:br>
              <a:rPr lang="ru-RU" sz="6400" dirty="0"/>
            </a:br>
            <a:r>
              <a:rPr lang="ru-RU" sz="6400" dirty="0"/>
              <a:t>(дали е изградена фотоволтаична централа, колку згради се реновирани итн.)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6400" b="1" dirty="0"/>
              <a:t>Правен извештај</a:t>
            </a:r>
            <a:br>
              <a:rPr lang="ru-RU" sz="6400" dirty="0"/>
            </a:br>
            <a:r>
              <a:rPr lang="ru-RU" sz="6400" dirty="0"/>
              <a:t>Во ЕУ — задолжителен Monitoring Report</a:t>
            </a:r>
            <a:br>
              <a:rPr lang="ru-RU" sz="6400" dirty="0"/>
            </a:br>
            <a:r>
              <a:rPr lang="ru-RU" sz="6400" dirty="0"/>
              <a:t>Во Македонија — обврска кон Министерството за животна средина и просторно планирање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6400" b="1" dirty="0"/>
              <a:t>Ажурирање на планови</a:t>
            </a:r>
            <a:br>
              <a:rPr lang="ru-RU" sz="6400" dirty="0"/>
            </a:br>
            <a:r>
              <a:rPr lang="ru-RU" sz="6400" dirty="0"/>
              <a:t>Ако напредокот е низок, мерките се менуваат, приоритетите се преразгледуваат.</a:t>
            </a:r>
          </a:p>
          <a:p>
            <a:endParaRPr lang="en-US" sz="1400" b="1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C3E8481-F4E1-4F50-423D-2227119C7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8523137" y="1366324"/>
            <a:ext cx="3597468" cy="3597470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6B9E263-652E-5090-4EB0-E2F705A44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0B87E0BA-8AC7-EC05-4704-B9459AE95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90E082AD-3AF1-8043-11CC-3C1225E97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</p:grpSp>
    </p:spTree>
    <p:extLst>
      <p:ext uri="{BB962C8B-B14F-4D97-AF65-F5344CB8AC3E}">
        <p14:creationId xmlns:p14="http://schemas.microsoft.com/office/powerpoint/2010/main" val="334774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E9035-12B2-CC1B-5F8C-408B62638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4" descr="A close-up of a wood grain">
            <a:extLst>
              <a:ext uri="{FF2B5EF4-FFF2-40B4-BE49-F238E27FC236}">
                <a16:creationId xmlns:a16="http://schemas.microsoft.com/office/drawing/2014/main" id="{7A211149-B249-FD6C-B085-D2BE5CFCDD0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35" b="2735"/>
          <a:stretch/>
        </p:blipFill>
        <p:spPr>
          <a:xfrm>
            <a:off x="0" y="26"/>
            <a:ext cx="6118225" cy="6857974"/>
          </a:xfrm>
          <a:noFill/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C5BA584-AFD1-CD64-1A93-0DE96D932B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236356"/>
              </p:ext>
            </p:extLst>
          </p:nvPr>
        </p:nvGraphicFramePr>
        <p:xfrm>
          <a:off x="6471920" y="1550606"/>
          <a:ext cx="5323839" cy="2960434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5323839">
                  <a:extLst>
                    <a:ext uri="{9D8B030D-6E8A-4147-A177-3AD203B41FA5}">
                      <a16:colId xmlns:a16="http://schemas.microsoft.com/office/drawing/2014/main" val="3687422850"/>
                    </a:ext>
                  </a:extLst>
                </a:gridCol>
              </a:tblGrid>
              <a:tr h="29604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  <a:tabLst>
                          <a:tab pos="792480" algn="l"/>
                        </a:tabLst>
                      </a:pPr>
                      <a:r>
                        <a:rPr lang="mk-MK" sz="28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Сесија </a:t>
                      </a:r>
                      <a:r>
                        <a:rPr lang="en-US" sz="28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5</a:t>
                      </a:r>
                      <a:r>
                        <a:rPr lang="mk-MK" sz="28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: </a:t>
                      </a:r>
                      <a:r>
                        <a:rPr lang="en-US" sz="2800" b="1" kern="1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Улога</a:t>
                      </a:r>
                      <a:r>
                        <a:rPr lang="en-US" sz="28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lang="en-US" sz="2800" b="1" kern="1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општинските</a:t>
                      </a:r>
                      <a:r>
                        <a:rPr lang="en-US" sz="28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kern="1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јавни</a:t>
                      </a:r>
                      <a:r>
                        <a:rPr lang="en-US" sz="28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претпријатија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47531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279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A43DC-8FE7-C02D-2C34-6B00E1335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CF8CDBB1-6A88-1BB4-F94F-12EED3F05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885" y="3499667"/>
            <a:ext cx="4939666" cy="2542810"/>
          </a:xfrm>
        </p:spPr>
        <p:txBody>
          <a:bodyPr/>
          <a:lstStyle/>
          <a:p>
            <a:r>
              <a:rPr lang="en-US" sz="4400" b="1" kern="100" dirty="0" err="1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Улога</a:t>
            </a:r>
            <a:r>
              <a:rPr lang="en-US" sz="4400" b="1" kern="100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 на </a:t>
            </a:r>
            <a:r>
              <a:rPr lang="en-US" sz="4400" b="1" kern="100" dirty="0" err="1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општинските</a:t>
            </a:r>
            <a:r>
              <a:rPr lang="en-US" sz="4400" b="1" kern="100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4400" b="1" kern="100" dirty="0" err="1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јавни</a:t>
            </a:r>
            <a:r>
              <a:rPr lang="en-US" sz="4400" b="1" kern="100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 претпријатија 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8DED3C3-1329-87B6-1E51-D0B2B5B3199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3672" y="3039663"/>
            <a:ext cx="5198269" cy="254281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mk-MK" b="1" dirty="0">
                <a:solidFill>
                  <a:srgbClr val="00B050"/>
                </a:solidFill>
              </a:rPr>
              <a:t>Комунална инфраструктура vs. зелена инфраструктура? </a:t>
            </a:r>
          </a:p>
          <a:p>
            <a:pPr>
              <a:lnSpc>
                <a:spcPct val="100000"/>
              </a:lnSpc>
            </a:pPr>
            <a:r>
              <a:rPr lang="mk-MK" b="1" dirty="0">
                <a:solidFill>
                  <a:srgbClr val="00B050"/>
                </a:solidFill>
              </a:rPr>
              <a:t>Инвестиции во одржливи системи (вода, отпад, транспорт)? </a:t>
            </a:r>
          </a:p>
          <a:p>
            <a:pPr>
              <a:lnSpc>
                <a:spcPct val="100000"/>
              </a:lnSpc>
            </a:pPr>
            <a:r>
              <a:rPr lang="mk-MK" b="1" dirty="0">
                <a:solidFill>
                  <a:srgbClr val="00B050"/>
                </a:solidFill>
              </a:rPr>
              <a:t>Како ЈКП може да подготви „зелени“ проекти и да аплицира за финансирање?</a:t>
            </a:r>
            <a:endParaRPr lang="en-US" b="1" dirty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3F10B25-2B9C-B0A2-FF9F-08932BB10E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2050494" y="457201"/>
            <a:ext cx="2305049" cy="2305050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06DE24-6A76-0CA9-D660-4C714C7C1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25B7A16-48AE-5680-83B4-26E771309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A46C11-76C3-E539-6289-A92C2C540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</p:grpSp>
    </p:spTree>
    <p:extLst>
      <p:ext uri="{BB962C8B-B14F-4D97-AF65-F5344CB8AC3E}">
        <p14:creationId xmlns:p14="http://schemas.microsoft.com/office/powerpoint/2010/main" val="69400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30D3B-3239-DD5C-0E7B-04E5680DD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31D4DAD4-6CE3-C2C2-AFBD-96605D74E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60" y="233680"/>
            <a:ext cx="11333480" cy="502919"/>
          </a:xfrm>
        </p:spPr>
        <p:txBody>
          <a:bodyPr anchor="b">
            <a:normAutofit/>
          </a:bodyPr>
          <a:lstStyle/>
          <a:p>
            <a:r>
              <a:rPr lang="mk-MK" sz="3200" b="1" dirty="0"/>
              <a:t>Комунална инфраструктура vs. зелена инфраструктура?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569FAE9-9D92-6D5B-80E5-581177EFBF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408780"/>
              </p:ext>
            </p:extLst>
          </p:nvPr>
        </p:nvGraphicFramePr>
        <p:xfrm>
          <a:off x="584200" y="736599"/>
          <a:ext cx="10429240" cy="5739504"/>
        </p:xfrm>
        <a:graphic>
          <a:graphicData uri="http://schemas.openxmlformats.org/drawingml/2006/table">
            <a:tbl>
              <a:tblPr firstRow="1" firstCol="1" bandRow="1">
                <a:solidFill>
                  <a:schemeClr val="bg1"/>
                </a:solidFill>
                <a:tableStyleId>{8A107856-5554-42FB-B03E-39F5DBC370BA}</a:tableStyleId>
              </a:tblPr>
              <a:tblGrid>
                <a:gridCol w="4658360">
                  <a:extLst>
                    <a:ext uri="{9D8B030D-6E8A-4147-A177-3AD203B41FA5}">
                      <a16:colId xmlns:a16="http://schemas.microsoft.com/office/drawing/2014/main" val="235177990"/>
                    </a:ext>
                  </a:extLst>
                </a:gridCol>
                <a:gridCol w="5770880">
                  <a:extLst>
                    <a:ext uri="{9D8B030D-6E8A-4147-A177-3AD203B41FA5}">
                      <a16:colId xmlns:a16="http://schemas.microsoft.com/office/drawing/2014/main" val="3869286308"/>
                    </a:ext>
                  </a:extLst>
                </a:gridCol>
              </a:tblGrid>
              <a:tr h="37085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  <a:highlight>
                            <a:srgbClr val="808080"/>
                          </a:highlight>
                        </a:rPr>
                        <a:t>Комунална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  <a:highlight>
                            <a:srgbClr val="808080"/>
                          </a:highlight>
                        </a:rPr>
                        <a:t> инфраструктура</a:t>
                      </a:r>
                      <a:b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</a:br>
                      <a:endParaRPr lang="en-US" sz="1200" b="0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✔️ Општа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оценка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: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Средно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развиена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– со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значителни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разлики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меѓу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општините</a:t>
                      </a:r>
                      <a:endParaRPr lang="en-US" sz="1200" b="0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mk-MK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200" b="0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Водоснабдување</a:t>
                      </a:r>
                      <a:endParaRPr lang="en-US" sz="1200" b="1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Повеќето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урбани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населени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места имаат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стабилно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водоснабдување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(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Штип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Кочани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, Виница).</a:t>
                      </a: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Мали и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рурални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населени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места (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Карбинци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Чешиново-Облешево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Зрновци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) се соочуваат со: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недоволен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капацитет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на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водни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системи</a:t>
                      </a:r>
                      <a:r>
                        <a:rPr lang="mk-MK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стари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цевководи</a:t>
                      </a:r>
                      <a:r>
                        <a:rPr lang="mk-MK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големи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загуби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на вода (30–55%)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Канализација и отпадни води</a:t>
                      </a: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Урбаните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центри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имаат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најдоцна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70–90%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покриеност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со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канализација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Руралните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населени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места –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значително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помалку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, делумно или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никакво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покривање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Пречистителни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станици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: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Штип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→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постројка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постои</a:t>
                      </a:r>
                      <a:r>
                        <a:rPr lang="mk-MK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;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Кочани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-Виница → нова ПСОВ (од 2023) –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современа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, функционална</a:t>
                      </a:r>
                      <a:r>
                        <a:rPr lang="mk-MK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; Берово – функционална; 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Други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општини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→ нема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пречистување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;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многу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отпадни води се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испуштаат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директно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во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реки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Управување со отпад</a:t>
                      </a: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Отпадот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најчесто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се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собира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од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општински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комунални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претпријатија.</a:t>
                      </a: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Низок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степен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на селекција и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рециклажа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(под 5%).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Патна</a:t>
                      </a:r>
                      <a:r>
                        <a:rPr lang="en-US" sz="1200" b="1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инфраструктура</a:t>
                      </a:r>
                    </a:p>
                    <a:p>
                      <a:pPr marL="144000" lvl="0" indent="-1440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Солидна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во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Штип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Кочани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Делчево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44000" lvl="0" indent="-1440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Слаба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во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малите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рурални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заедници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локални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улици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без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тротоари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атмосферска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канализација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или осветлување.</a:t>
                      </a:r>
                    </a:p>
                  </a:txBody>
                  <a:tcPr marL="45646" marR="11785" marT="35112" marB="35112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Зелена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 инфраструктура:</a:t>
                      </a:r>
                      <a:b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</a:br>
                      <a:endParaRPr lang="en-US" sz="1200" b="0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❗ Општа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оценка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: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Слабо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развиена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–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постојат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почетни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иницијативи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но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не е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системски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планирана</a:t>
                      </a:r>
                      <a:endParaRPr lang="en-US" sz="1200" b="0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mk-MK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200" b="0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Урбани</a:t>
                      </a:r>
                      <a:r>
                        <a:rPr lang="en-US" sz="1200" b="1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1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паркови</a:t>
                      </a:r>
                      <a:r>
                        <a:rPr lang="en-US" sz="1200" b="1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и </a:t>
                      </a:r>
                      <a:r>
                        <a:rPr lang="en-US" sz="1200" b="1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зелени</a:t>
                      </a:r>
                      <a:r>
                        <a:rPr lang="en-US" sz="1200" b="1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површини</a:t>
                      </a: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Ги има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главно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во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Штип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Кочани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, Виница,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но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со помали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зелени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коридори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Малите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општини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имаат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минимални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парковски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површини.</a:t>
                      </a: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Просечната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зелена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површина по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жител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е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значително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под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европскиот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стандард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(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некаде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3–5 м²/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жител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, ЕУ бара 20 м²).</a:t>
                      </a:r>
                      <a:endParaRPr lang="mk-MK" sz="1200" b="0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en-US" sz="1200" b="0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Дрвореди</a:t>
                      </a:r>
                      <a:r>
                        <a:rPr lang="en-US" sz="1200" b="1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и </a:t>
                      </a:r>
                      <a:r>
                        <a:rPr lang="en-US" sz="1200" b="1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урбано</a:t>
                      </a:r>
                      <a:r>
                        <a:rPr lang="en-US" sz="1200" b="1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1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зеленило</a:t>
                      </a:r>
                      <a:endParaRPr lang="en-US" sz="1200" b="1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Оштетени,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непланирани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често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нерегуларни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Чест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е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проблемот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„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урбано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бетонирање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“ на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централните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подрачја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mk-MK" sz="1200" b="0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en-US" sz="1200" b="0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Зелени</a:t>
                      </a:r>
                      <a:r>
                        <a:rPr lang="en-US" sz="1200" b="1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решенија </a:t>
                      </a:r>
                      <a:r>
                        <a:rPr lang="en-US" sz="1200" b="1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поврзани</a:t>
                      </a:r>
                      <a:r>
                        <a:rPr lang="en-US" sz="1200" b="1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со води</a:t>
                      </a: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Почетни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проекти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:</a:t>
                      </a:r>
                      <a:r>
                        <a:rPr lang="mk-MK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регулации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и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уредувања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на реките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Брегалница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и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Кочанска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Река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,</a:t>
                      </a:r>
                      <a:r>
                        <a:rPr lang="mk-MK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партерно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уредување на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речни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кејови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,</a:t>
                      </a:r>
                      <a:r>
                        <a:rPr lang="mk-MK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мали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влажни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зони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близу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туристички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и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земјоделски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локации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mk-MK" sz="1200" b="0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Природни решенија за отпадни води (NBS) → речиси ги нема, освен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пилот-формати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(мали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трскасти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пречистувачи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).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mk-MK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200" b="0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Урбани</a:t>
                      </a:r>
                      <a:r>
                        <a:rPr lang="en-US" sz="1200" b="1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1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екокоридори</a:t>
                      </a:r>
                      <a:endParaRPr lang="en-US" sz="1200" b="1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Не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постојат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формални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зелени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коридори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кои ги поврзуваат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парковите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зеленилото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и реките.</a:t>
                      </a: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ГУП-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ови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и ДУП-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ови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ретко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ја предвидуваат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зелената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инфраструктура.</a:t>
                      </a:r>
                      <a:endParaRPr lang="mk-MK" sz="1200" b="0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en-US" sz="1200" b="0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Зелени</a:t>
                      </a:r>
                      <a:r>
                        <a:rPr lang="en-US" sz="1200" b="1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1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кровови</a:t>
                      </a:r>
                      <a:r>
                        <a:rPr lang="en-US" sz="1200" b="1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и </a:t>
                      </a:r>
                      <a:r>
                        <a:rPr lang="en-US" sz="1200" b="1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вертикални</a:t>
                      </a:r>
                      <a:r>
                        <a:rPr lang="en-US" sz="1200" b="1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1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градини</a:t>
                      </a:r>
                      <a:endParaRPr lang="en-US" sz="1200" b="1" kern="100" cap="none" spc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Не се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развиени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</a:p>
                    <a:p>
                      <a:pPr marL="144000" lvl="0" indent="-14400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Само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поединечни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приватни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или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донаторски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проекти</a:t>
                      </a:r>
                      <a:r>
                        <a:rPr lang="en-US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mk-MK" sz="1200" b="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200" b="0" kern="100" cap="none" spc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6" marR="11785" marT="35112" marB="351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438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0877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633A5-8BE3-D44D-57F3-2EF161376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F1B3995-B826-0771-B053-69923965FD56}"/>
              </a:ext>
            </a:extLst>
          </p:cNvPr>
          <p:cNvSpPr txBox="1"/>
          <p:nvPr/>
        </p:nvSpPr>
        <p:spPr>
          <a:xfrm>
            <a:off x="152400" y="577393"/>
            <a:ext cx="60960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b="1" dirty="0">
                <a:solidFill>
                  <a:schemeClr val="bg1"/>
                </a:solidFill>
              </a:rPr>
              <a:t>Штип</a:t>
            </a:r>
          </a:p>
          <a:p>
            <a:r>
              <a:rPr lang="ru-RU" sz="1600" dirty="0">
                <a:solidFill>
                  <a:schemeClr val="bg1"/>
                </a:solidFill>
              </a:rPr>
              <a:t>✔ добар парк систем</a:t>
            </a:r>
          </a:p>
          <a:p>
            <a:r>
              <a:rPr lang="ru-RU" sz="1600" dirty="0">
                <a:solidFill>
                  <a:schemeClr val="bg1"/>
                </a:solidFill>
              </a:rPr>
              <a:t>✔ уреден кеј</a:t>
            </a:r>
          </a:p>
          <a:p>
            <a:r>
              <a:rPr lang="ru-RU" sz="1600" dirty="0">
                <a:solidFill>
                  <a:schemeClr val="bg1"/>
                </a:solidFill>
              </a:rPr>
              <a:t>✖ недоволно зелени коридори</a:t>
            </a:r>
          </a:p>
          <a:p>
            <a:r>
              <a:rPr lang="ru-RU" sz="1600" dirty="0">
                <a:solidFill>
                  <a:schemeClr val="bg1"/>
                </a:solidFill>
              </a:rPr>
              <a:t>✖ урбана експанзија без зелен баланс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1600" b="1" dirty="0">
                <a:solidFill>
                  <a:schemeClr val="bg1"/>
                </a:solidFill>
              </a:rPr>
              <a:t>Кочани</a:t>
            </a:r>
          </a:p>
          <a:p>
            <a:r>
              <a:rPr lang="ru-RU" sz="1600" dirty="0">
                <a:solidFill>
                  <a:schemeClr val="bg1"/>
                </a:solidFill>
              </a:rPr>
              <a:t>✔ нова ПСОВ</a:t>
            </a:r>
          </a:p>
          <a:p>
            <a:r>
              <a:rPr lang="ru-RU" sz="1600" dirty="0">
                <a:solidFill>
                  <a:schemeClr val="bg1"/>
                </a:solidFill>
              </a:rPr>
              <a:t>✔ уредени канали и оризови води → потенцијал за NBS</a:t>
            </a:r>
          </a:p>
          <a:p>
            <a:r>
              <a:rPr lang="ru-RU" sz="1600" dirty="0">
                <a:solidFill>
                  <a:schemeClr val="bg1"/>
                </a:solidFill>
              </a:rPr>
              <a:t>✖ недостиг на зелени острови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1600" b="1" dirty="0">
                <a:solidFill>
                  <a:schemeClr val="bg1"/>
                </a:solidFill>
              </a:rPr>
              <a:t>Виница</a:t>
            </a:r>
          </a:p>
          <a:p>
            <a:r>
              <a:rPr lang="ru-RU" sz="1600" dirty="0">
                <a:solidFill>
                  <a:schemeClr val="bg1"/>
                </a:solidFill>
              </a:rPr>
              <a:t>✔ парк и кеј</a:t>
            </a:r>
          </a:p>
          <a:p>
            <a:r>
              <a:rPr lang="ru-RU" sz="1600" dirty="0">
                <a:solidFill>
                  <a:schemeClr val="bg1"/>
                </a:solidFill>
              </a:rPr>
              <a:t>✖ зелена инфраструктура не е интеграна во ДУП</a:t>
            </a:r>
          </a:p>
          <a:p>
            <a:pPr>
              <a:buNone/>
            </a:pPr>
            <a:r>
              <a:rPr lang="ru-RU" sz="1600" b="1" dirty="0">
                <a:solidFill>
                  <a:schemeClr val="bg1"/>
                </a:solidFill>
              </a:rPr>
              <a:t>Берово</a:t>
            </a:r>
          </a:p>
          <a:p>
            <a:r>
              <a:rPr lang="ru-RU" sz="1600" dirty="0">
                <a:solidFill>
                  <a:schemeClr val="bg1"/>
                </a:solidFill>
              </a:rPr>
              <a:t>✔ близина на природни подрачја</a:t>
            </a:r>
          </a:p>
          <a:p>
            <a:r>
              <a:rPr lang="ru-RU" sz="1600" dirty="0">
                <a:solidFill>
                  <a:schemeClr val="bg1"/>
                </a:solidFill>
              </a:rPr>
              <a:t>✖ слаба урбана зелена структура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1600" b="1" dirty="0">
                <a:solidFill>
                  <a:schemeClr val="bg1"/>
                </a:solidFill>
              </a:rPr>
              <a:t>Пехчево, Делчево, Зрновци, Чешиново-Облешево, Карбинци</a:t>
            </a:r>
          </a:p>
          <a:p>
            <a:r>
              <a:rPr lang="ru-RU" sz="1600" dirty="0">
                <a:solidFill>
                  <a:schemeClr val="bg1"/>
                </a:solidFill>
              </a:rPr>
              <a:t>✖ многу низок степен на зелена инфраструктура</a:t>
            </a:r>
          </a:p>
          <a:p>
            <a:r>
              <a:rPr lang="ru-RU" sz="1600" dirty="0">
                <a:solidFill>
                  <a:schemeClr val="bg1"/>
                </a:solidFill>
              </a:rPr>
              <a:t>✖ нема систем за управување со отпадни води</a:t>
            </a:r>
          </a:p>
          <a:p>
            <a:r>
              <a:rPr lang="ru-RU" sz="1600" dirty="0">
                <a:solidFill>
                  <a:schemeClr val="bg1"/>
                </a:solidFill>
              </a:rPr>
              <a:t>✖ мали буџети → зависност од донатори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33EBB4-C5F7-5879-0BEF-36C1876B69A5}"/>
              </a:ext>
            </a:extLst>
          </p:cNvPr>
          <p:cNvSpPr txBox="1"/>
          <p:nvPr/>
        </p:nvSpPr>
        <p:spPr>
          <a:xfrm>
            <a:off x="6248400" y="3510618"/>
            <a:ext cx="5791200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>
                <a:solidFill>
                  <a:schemeClr val="bg1"/>
                </a:solidFill>
              </a:rPr>
              <a:t>Што недостасува за вистинска зелена транзиција?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</a:rPr>
              <a:t>Регионот нема стратегија за зелена инфраструктура.</a:t>
            </a:r>
            <a:endParaRPr lang="ru-RU" dirty="0">
              <a:solidFill>
                <a:schemeClr val="bg1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</a:rPr>
              <a:t>ГУП и ДУП не предвидуваат зелени коридори.</a:t>
            </a:r>
            <a:endParaRPr lang="ru-RU" dirty="0">
              <a:solidFill>
                <a:schemeClr val="bg1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</a:rPr>
              <a:t>Недостасуваат NBS решенија за отпадни води.</a:t>
            </a:r>
            <a:endParaRPr lang="ru-RU" dirty="0">
              <a:solidFill>
                <a:schemeClr val="bg1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</a:rPr>
              <a:t>Недостаток на стандарди: зелен простор по жител.</a:t>
            </a:r>
            <a:endParaRPr lang="ru-RU" dirty="0">
              <a:solidFill>
                <a:schemeClr val="bg1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</a:rPr>
              <a:t>Нема урбани индикатори за одржливост.</a:t>
            </a:r>
            <a:endParaRPr lang="ru-RU" dirty="0">
              <a:solidFill>
                <a:schemeClr val="bg1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</a:rPr>
              <a:t>Институциите не се координирани.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059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909C4-ADB5-1CE8-EF30-2B5E2D2A0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743459FF-3779-E81C-3CB0-FEF86932D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60" y="233680"/>
            <a:ext cx="5796280" cy="1076960"/>
          </a:xfr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r>
              <a:rPr lang="mk-MK" sz="2800" b="1" dirty="0"/>
              <a:t>Инвестиции во одржливи системи (вода, отпад, транспорт)?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A60433-26F5-6F23-601C-B6F933EF5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760" y="2192337"/>
            <a:ext cx="633984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изградба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/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модернизација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на системи за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водоснабдување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и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канализација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/ отпадни води (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пристап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до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чиста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вода,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пречистување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,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канализација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,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пречистителни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станици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,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колекторски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мрежи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),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изградба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/организација на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комунален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отпад – системи за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собирање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,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рециклирање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,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депонии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,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санитарни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сметилишта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,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трансфер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станици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,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подобрување на локалната инфраструктура за транспорт (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јавно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превоз,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велосипедски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/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пешачки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патеки,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зелена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мобилност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),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проекти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кои придонесуваат за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еколошка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и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климатска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одржливост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— на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пример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, решенија кои го намалуваат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загадувањето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,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емисиите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, ги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подобруваат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здравјето, ја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зголемуваат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отпорноста на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урбаните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kumimoji="0" lang="en-US" alt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средини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2629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EDDC9-71ED-6A9E-291B-D13C63339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88F5F6E5-78B1-5AD7-E524-121CEAF59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60" y="233680"/>
            <a:ext cx="5796280" cy="1076960"/>
          </a:xfr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r>
              <a:rPr lang="mk-MK" sz="2400" dirty="0"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Како ЈКП може да подготви „зелени“ проекти и да аплицира за финансирање?</a:t>
            </a:r>
            <a:endParaRPr lang="mk-MK" sz="36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8C8822-AF67-2EA6-3383-6D6BDEB0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760" y="2330838"/>
            <a:ext cx="746252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ru-RU" sz="2400" dirty="0">
                <a:solidFill>
                  <a:schemeClr val="bg1"/>
                </a:solidFill>
              </a:rPr>
              <a:t>Типични зелени проекти на ЈКП: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bg1"/>
                </a:solidFill>
              </a:rPr>
              <a:t>реконструкција на водовод / намалување загуби на вода,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bg1"/>
                </a:solidFill>
              </a:rPr>
              <a:t>пречистување отпадни води со решенија базирани на природа,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bg1"/>
                </a:solidFill>
              </a:rPr>
              <a:t>соларни панели на пумпни станици,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bg1"/>
                </a:solidFill>
              </a:rPr>
              <a:t>модернизација на јавен превоз (електрични мини-буси),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bg1"/>
                </a:solidFill>
              </a:rPr>
              <a:t>компостирање, МБО постројки,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bg1"/>
                </a:solidFill>
              </a:rPr>
              <a:t>зелени урбани системи – дрвореди, паркови, дождовни градини.</a:t>
            </a:r>
          </a:p>
        </p:txBody>
      </p:sp>
    </p:spTree>
    <p:extLst>
      <p:ext uri="{BB962C8B-B14F-4D97-AF65-F5344CB8AC3E}">
        <p14:creationId xmlns:p14="http://schemas.microsoft.com/office/powerpoint/2010/main" val="3598765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30917-0A72-B9EA-3243-A3DEC0010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8141F3A7-22C7-4E5A-3A2C-12B8B577A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02400"/>
            <a:ext cx="10972800" cy="1570325"/>
          </a:xfrm>
        </p:spPr>
        <p:txBody>
          <a:bodyPr vert="horz" lIns="0" tIns="0" rIns="0" bIns="0" rtlCol="0" anchor="b" anchorCtr="0">
            <a:normAutofit/>
          </a:bodyPr>
          <a:lstStyle/>
          <a:p>
            <a:br>
              <a:rPr lang="en-US" sz="3100" b="1" i="0" kern="1200" spc="100" baseline="0" dirty="0">
                <a:latin typeface="+mj-lt"/>
                <a:ea typeface="+mj-ea"/>
                <a:cs typeface="+mj-cs"/>
              </a:rPr>
            </a:br>
            <a:r>
              <a:rPr lang="en-US" sz="3100" b="1" i="0" kern="1200" spc="100" baseline="0" dirty="0" err="1">
                <a:latin typeface="+mj-lt"/>
                <a:ea typeface="+mj-ea"/>
                <a:cs typeface="+mj-cs"/>
              </a:rPr>
              <a:t>Идентификација</a:t>
            </a:r>
            <a:r>
              <a:rPr lang="en-US" sz="3100" b="1" i="0" kern="1200" spc="100" baseline="0" dirty="0">
                <a:latin typeface="+mj-lt"/>
                <a:ea typeface="+mj-ea"/>
                <a:cs typeface="+mj-cs"/>
              </a:rPr>
              <a:t> на </a:t>
            </a:r>
            <a:r>
              <a:rPr lang="en-US" sz="3100" b="1" i="0" kern="1200" spc="100" baseline="0" dirty="0" err="1">
                <a:latin typeface="+mj-lt"/>
                <a:ea typeface="+mj-ea"/>
                <a:cs typeface="+mj-cs"/>
              </a:rPr>
              <a:t>зелена</a:t>
            </a:r>
            <a:r>
              <a:rPr lang="en-US" sz="3100" b="1" i="0" kern="1200" spc="100" baseline="0" dirty="0">
                <a:latin typeface="+mj-lt"/>
                <a:ea typeface="+mj-ea"/>
                <a:cs typeface="+mj-cs"/>
              </a:rPr>
              <a:t> </a:t>
            </a:r>
            <a:r>
              <a:rPr lang="en-US" sz="3100" b="1" i="0" kern="1200" spc="100" baseline="0" dirty="0" err="1">
                <a:latin typeface="+mj-lt"/>
                <a:ea typeface="+mj-ea"/>
                <a:cs typeface="+mj-cs"/>
              </a:rPr>
              <a:t>проектна</a:t>
            </a:r>
            <a:r>
              <a:rPr lang="en-US" sz="3100" b="1" i="0" kern="1200" spc="100" baseline="0" dirty="0">
                <a:latin typeface="+mj-lt"/>
                <a:ea typeface="+mj-ea"/>
                <a:cs typeface="+mj-cs"/>
              </a:rPr>
              <a:t> </a:t>
            </a:r>
            <a:r>
              <a:rPr lang="en-US" sz="3100" b="1" i="0" kern="1200" spc="100" baseline="0" dirty="0" err="1">
                <a:latin typeface="+mj-lt"/>
                <a:ea typeface="+mj-ea"/>
                <a:cs typeface="+mj-cs"/>
              </a:rPr>
              <a:t>идеја</a:t>
            </a:r>
            <a:r>
              <a:rPr lang="en-US" sz="3100" b="1" i="0" kern="1200" spc="100" baseline="0" dirty="0">
                <a:latin typeface="+mj-lt"/>
                <a:ea typeface="+mj-ea"/>
                <a:cs typeface="+mj-cs"/>
              </a:rPr>
              <a:t> (Green Project Concept)</a:t>
            </a:r>
            <a:br>
              <a:rPr lang="en-US" sz="3100" b="1" i="0" kern="1200" spc="100" baseline="0" dirty="0">
                <a:latin typeface="+mj-lt"/>
                <a:ea typeface="+mj-ea"/>
                <a:cs typeface="+mj-cs"/>
              </a:rPr>
            </a:br>
            <a:endParaRPr lang="en-US" sz="3100" b="1" i="0" kern="1200" spc="100" baseline="0" dirty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9" name="TextBox 5">
            <a:extLst>
              <a:ext uri="{FF2B5EF4-FFF2-40B4-BE49-F238E27FC236}">
                <a16:creationId xmlns:a16="http://schemas.microsoft.com/office/drawing/2014/main" id="{22E9BAAE-4A3C-8F69-52BB-F7E439BB08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6403655"/>
              </p:ext>
            </p:extLst>
          </p:nvPr>
        </p:nvGraphicFramePr>
        <p:xfrm>
          <a:off x="594360" y="2628629"/>
          <a:ext cx="10972800" cy="3636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5989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33BED-9ABE-FD05-0244-20CE5E85E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AF65A9FC-FFDA-1AB6-03E2-7DB411280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02400"/>
            <a:ext cx="10972800" cy="1570325"/>
          </a:xfrm>
        </p:spPr>
        <p:txBody>
          <a:bodyPr vert="horz" lIns="0" tIns="0" rIns="0" bIns="0" rtlCol="0" anchor="b" anchorCtr="0">
            <a:normAutofit fontScale="90000"/>
          </a:bodyPr>
          <a:lstStyle/>
          <a:p>
            <a:br>
              <a:rPr lang="en-US" sz="3400" b="1" i="0" kern="1200" spc="100" baseline="0">
                <a:latin typeface="+mj-lt"/>
                <a:ea typeface="+mj-ea"/>
                <a:cs typeface="+mj-cs"/>
              </a:rPr>
            </a:br>
            <a:r>
              <a:rPr lang="en-US" sz="3400" b="1" i="0" kern="1200" spc="100" baseline="0">
                <a:latin typeface="+mj-lt"/>
                <a:ea typeface="+mj-ea"/>
                <a:cs typeface="+mj-cs"/>
              </a:rPr>
              <a:t>Изработка на Пред-физибилити студија (Pre-feasibility)</a:t>
            </a:r>
            <a:br>
              <a:rPr lang="en-US" sz="3400" b="1" i="0" kern="1200" spc="100" baseline="0">
                <a:latin typeface="+mj-lt"/>
                <a:ea typeface="+mj-ea"/>
                <a:cs typeface="+mj-cs"/>
              </a:rPr>
            </a:br>
            <a:endParaRPr lang="en-US" sz="3400" b="1" i="0" kern="1200" spc="100" baseline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0" name="TextBox 2">
            <a:extLst>
              <a:ext uri="{FF2B5EF4-FFF2-40B4-BE49-F238E27FC236}">
                <a16:creationId xmlns:a16="http://schemas.microsoft.com/office/drawing/2014/main" id="{1AB7C529-F5F6-4E97-2809-BD8E1B1243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9575853"/>
              </p:ext>
            </p:extLst>
          </p:nvPr>
        </p:nvGraphicFramePr>
        <p:xfrm>
          <a:off x="594360" y="2353056"/>
          <a:ext cx="11500104" cy="3912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31811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31E94-5B2A-8EA2-8E7B-89AEBBED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0B61FF25-9677-75DB-EA9B-CEFAA0777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02400"/>
            <a:ext cx="10972800" cy="1570325"/>
          </a:xfrm>
        </p:spPr>
        <p:txBody>
          <a:bodyPr vert="horz" lIns="0" tIns="0" rIns="0" bIns="0" rtlCol="0" anchor="b" anchorCtr="0">
            <a:normAutofit/>
          </a:bodyPr>
          <a:lstStyle/>
          <a:p>
            <a:br>
              <a:rPr lang="en-US" b="1" i="0" kern="1200" spc="100" baseline="0">
                <a:latin typeface="+mj-lt"/>
                <a:ea typeface="+mj-ea"/>
                <a:cs typeface="+mj-cs"/>
              </a:rPr>
            </a:br>
            <a:r>
              <a:rPr lang="en-US" b="1" i="0" kern="1200" spc="100" baseline="0">
                <a:latin typeface="+mj-lt"/>
                <a:ea typeface="+mj-ea"/>
                <a:cs typeface="+mj-cs"/>
              </a:rPr>
              <a:t>Подготовка на детално проектно досие</a:t>
            </a:r>
          </a:p>
        </p:txBody>
      </p:sp>
      <p:graphicFrame>
        <p:nvGraphicFramePr>
          <p:cNvPr id="29" name="TextBox 2">
            <a:extLst>
              <a:ext uri="{FF2B5EF4-FFF2-40B4-BE49-F238E27FC236}">
                <a16:creationId xmlns:a16="http://schemas.microsoft.com/office/drawing/2014/main" id="{AB9672E7-66B8-F468-42E7-658DBA32F0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2333870"/>
              </p:ext>
            </p:extLst>
          </p:nvPr>
        </p:nvGraphicFramePr>
        <p:xfrm>
          <a:off x="594360" y="2628629"/>
          <a:ext cx="10972800" cy="3636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4055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7546F-5A20-1303-1611-611E7E156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D26B3A00-C9AC-8B47-6B64-D45AD92F3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20" y="386080"/>
            <a:ext cx="6639560" cy="1076960"/>
          </a:xfr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dirty="0"/>
              <a:t>Кои фондови финансираат зелени комунални проекти?</a:t>
            </a:r>
            <a:endParaRPr lang="mk-MK" sz="8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B49935-1EDA-6DFD-E426-71CF86B967C5}"/>
              </a:ext>
            </a:extLst>
          </p:cNvPr>
          <p:cNvSpPr txBox="1"/>
          <p:nvPr/>
        </p:nvSpPr>
        <p:spPr>
          <a:xfrm>
            <a:off x="462280" y="2259886"/>
            <a:ext cx="6096000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mk-MK" sz="1600" b="1" dirty="0">
                <a:solidFill>
                  <a:schemeClr val="bg1"/>
                </a:solidFill>
              </a:rPr>
              <a:t>Меѓународни: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1"/>
                </a:solidFill>
              </a:rPr>
              <a:t>EU IPA III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1"/>
                </a:solidFill>
              </a:rPr>
              <a:t>EU Green Agenda Facility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1"/>
                </a:solidFill>
              </a:rPr>
              <a:t>Western Balkans Investment Framework (WBIF)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1"/>
                </a:solidFill>
              </a:rPr>
              <a:t>EU LIFE </a:t>
            </a:r>
            <a:r>
              <a:rPr lang="en-US" sz="1600" dirty="0" err="1">
                <a:solidFill>
                  <a:schemeClr val="bg1"/>
                </a:solidFill>
              </a:rPr>
              <a:t>Programme</a:t>
            </a: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1"/>
                </a:solidFill>
              </a:rPr>
              <a:t>Horizon Europe (Nature-based solutions)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1"/>
                </a:solidFill>
              </a:rPr>
              <a:t>GIZ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1"/>
                </a:solidFill>
              </a:rPr>
              <a:t>SECO / Swiss Development Cooperation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1"/>
                </a:solidFill>
              </a:rPr>
              <a:t>Dutch Fund for Climate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1"/>
                </a:solidFill>
              </a:rPr>
              <a:t>SIDA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bg1"/>
                </a:solidFill>
              </a:rPr>
              <a:t>UNDP, UNEP, UN-Habitat</a:t>
            </a:r>
          </a:p>
          <a:p>
            <a:pPr>
              <a:buNone/>
            </a:pPr>
            <a:r>
              <a:rPr lang="mk-MK" sz="1600" b="1" dirty="0">
                <a:solidFill>
                  <a:schemeClr val="bg1"/>
                </a:solidFill>
              </a:rPr>
              <a:t>Национални: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mk-MK" sz="1600" dirty="0">
                <a:solidFill>
                  <a:schemeClr val="bg1"/>
                </a:solidFill>
              </a:rPr>
              <a:t>Министерство за животна средина и просторно планирање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mk-MK" sz="1600" dirty="0">
                <a:solidFill>
                  <a:schemeClr val="bg1"/>
                </a:solidFill>
              </a:rPr>
              <a:t>Биро за регионален развој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mk-MK" sz="1600" dirty="0">
                <a:solidFill>
                  <a:schemeClr val="bg1"/>
                </a:solidFill>
              </a:rPr>
              <a:t>Фонд за иновации (за зелени пилоти)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mk-MK" sz="1600" dirty="0">
                <a:solidFill>
                  <a:schemeClr val="bg1"/>
                </a:solidFill>
              </a:rPr>
              <a:t>ОПЕРФОНД (во дел енергетска ефикасност)</a:t>
            </a:r>
          </a:p>
        </p:txBody>
      </p:sp>
    </p:spTree>
    <p:extLst>
      <p:ext uri="{BB962C8B-B14F-4D97-AF65-F5344CB8AC3E}">
        <p14:creationId xmlns:p14="http://schemas.microsoft.com/office/powerpoint/2010/main" val="30266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84E32-729E-319A-3789-776FE2DB4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415F56E6-FA54-DD6F-6E7F-B74C4970A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vert="horz" lIns="0" tIns="0" rIns="0" bIns="0" rtlCol="0" anchor="b" anchorCtr="0">
            <a:normAutofit/>
          </a:bodyPr>
          <a:lstStyle/>
          <a:p>
            <a:br>
              <a:rPr lang="en-US" b="1" i="0" kern="1200" spc="100" baseline="0" dirty="0">
                <a:latin typeface="+mj-lt"/>
                <a:ea typeface="+mj-ea"/>
                <a:cs typeface="+mj-cs"/>
              </a:rPr>
            </a:br>
            <a:r>
              <a:rPr lang="en-US" b="1" i="0" kern="1200" spc="100" baseline="0">
                <a:latin typeface="+mj-lt"/>
                <a:ea typeface="+mj-ea"/>
                <a:cs typeface="+mj-cs"/>
              </a:rPr>
              <a:t>Како ЈКП треба да се организира за да добие проект?</a:t>
            </a:r>
            <a:endParaRPr lang="en-US" b="1" i="0" kern="1200" spc="100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2A4011-11C6-AAA6-6D6E-8703AB01A3A8}"/>
              </a:ext>
            </a:extLst>
          </p:cNvPr>
          <p:cNvSpPr txBox="1"/>
          <p:nvPr/>
        </p:nvSpPr>
        <p:spPr>
          <a:xfrm>
            <a:off x="3210560" y="2282008"/>
            <a:ext cx="8257540" cy="3699328"/>
          </a:xfrm>
          <a:prstGeom prst="rect">
            <a:avLst/>
          </a:prstGeom>
        </p:spPr>
        <p:txBody>
          <a:bodyPr vert="horz" lIns="0" tIns="228600" rIns="0" bIns="0" rtlCol="0">
            <a:normAutofit fontScale="92500" lnSpcReduction="10000"/>
          </a:bodyPr>
          <a:lstStyle/>
          <a:p>
            <a:pPr marL="180000" indent="-1800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effectLst/>
              </a:rPr>
              <a:t>✔️ 1. Да </a:t>
            </a:r>
            <a:r>
              <a:rPr lang="en-US" dirty="0" err="1">
                <a:solidFill>
                  <a:schemeClr val="bg1"/>
                </a:solidFill>
                <a:effectLst/>
              </a:rPr>
              <a:t>формира</a:t>
            </a:r>
            <a:r>
              <a:rPr lang="en-US" dirty="0">
                <a:solidFill>
                  <a:schemeClr val="bg1"/>
                </a:solidFill>
                <a:effectLst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</a:rPr>
              <a:t>локален</a:t>
            </a:r>
            <a:r>
              <a:rPr lang="en-US" dirty="0">
                <a:solidFill>
                  <a:schemeClr val="bg1"/>
                </a:solidFill>
                <a:effectLst/>
              </a:rPr>
              <a:t> проектен тим</a:t>
            </a:r>
          </a:p>
          <a:p>
            <a:pPr marL="180000" lvl="0" indent="-1800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solidFill>
                  <a:schemeClr val="bg1"/>
                </a:solidFill>
                <a:effectLst/>
              </a:rPr>
              <a:t>Се </a:t>
            </a:r>
            <a:r>
              <a:rPr lang="en-US" dirty="0" err="1">
                <a:solidFill>
                  <a:schemeClr val="bg1"/>
                </a:solidFill>
                <a:effectLst/>
              </a:rPr>
              <a:t>состои</a:t>
            </a:r>
            <a:r>
              <a:rPr lang="en-US" dirty="0">
                <a:solidFill>
                  <a:schemeClr val="bg1"/>
                </a:solidFill>
                <a:effectLst/>
              </a:rPr>
              <a:t> од: </a:t>
            </a:r>
            <a:r>
              <a:rPr lang="en-US" dirty="0" err="1">
                <a:solidFill>
                  <a:schemeClr val="bg1"/>
                </a:solidFill>
                <a:effectLst/>
              </a:rPr>
              <a:t>инженер</a:t>
            </a:r>
            <a:r>
              <a:rPr lang="en-US" dirty="0">
                <a:solidFill>
                  <a:schemeClr val="bg1"/>
                </a:solidFill>
                <a:effectLst/>
              </a:rPr>
              <a:t> за води / отпад, </a:t>
            </a:r>
            <a:r>
              <a:rPr lang="en-US" dirty="0" err="1">
                <a:solidFill>
                  <a:schemeClr val="bg1"/>
                </a:solidFill>
                <a:effectLst/>
              </a:rPr>
              <a:t>проект</a:t>
            </a:r>
            <a:r>
              <a:rPr lang="en-US" dirty="0">
                <a:solidFill>
                  <a:schemeClr val="bg1"/>
                </a:solidFill>
                <a:effectLst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</a:rPr>
              <a:t>менаџер</a:t>
            </a:r>
            <a:r>
              <a:rPr lang="en-US" dirty="0">
                <a:solidFill>
                  <a:schemeClr val="bg1"/>
                </a:solidFill>
                <a:effectLst/>
              </a:rPr>
              <a:t>, лице за </a:t>
            </a:r>
            <a:r>
              <a:rPr lang="en-US" dirty="0" err="1">
                <a:solidFill>
                  <a:schemeClr val="bg1"/>
                </a:solidFill>
                <a:effectLst/>
              </a:rPr>
              <a:t>финансии</a:t>
            </a:r>
            <a:r>
              <a:rPr lang="en-US" dirty="0">
                <a:solidFill>
                  <a:schemeClr val="bg1"/>
                </a:solidFill>
                <a:effectLst/>
              </a:rPr>
              <a:t>, </a:t>
            </a:r>
            <a:r>
              <a:rPr lang="en-US" dirty="0" err="1">
                <a:solidFill>
                  <a:schemeClr val="bg1"/>
                </a:solidFill>
                <a:effectLst/>
              </a:rPr>
              <a:t>правник</a:t>
            </a:r>
            <a:r>
              <a:rPr lang="en-US" dirty="0">
                <a:solidFill>
                  <a:schemeClr val="bg1"/>
                </a:solidFill>
                <a:effectLst/>
              </a:rPr>
              <a:t>, лице за </a:t>
            </a:r>
            <a:r>
              <a:rPr lang="en-US" dirty="0" err="1">
                <a:solidFill>
                  <a:schemeClr val="bg1"/>
                </a:solidFill>
                <a:effectLst/>
              </a:rPr>
              <a:t>јавни</a:t>
            </a:r>
            <a:r>
              <a:rPr lang="en-US" dirty="0">
                <a:solidFill>
                  <a:schemeClr val="bg1"/>
                </a:solidFill>
                <a:effectLst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</a:rPr>
              <a:t>набавки</a:t>
            </a:r>
            <a:endParaRPr lang="en-US" dirty="0">
              <a:solidFill>
                <a:schemeClr val="bg1"/>
              </a:solidFill>
              <a:effectLst/>
            </a:endParaRPr>
          </a:p>
          <a:p>
            <a:pPr marL="180000" indent="-1800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effectLst/>
              </a:rPr>
              <a:t>✔️ 2. Да обезбеди </a:t>
            </a:r>
            <a:r>
              <a:rPr lang="en-US" dirty="0" err="1">
                <a:solidFill>
                  <a:schemeClr val="bg1"/>
                </a:solidFill>
                <a:effectLst/>
              </a:rPr>
              <a:t>основни</a:t>
            </a:r>
            <a:r>
              <a:rPr lang="en-US" dirty="0">
                <a:solidFill>
                  <a:schemeClr val="bg1"/>
                </a:solidFill>
                <a:effectLst/>
              </a:rPr>
              <a:t> податоци</a:t>
            </a:r>
          </a:p>
          <a:p>
            <a:pPr marL="180000" indent="-1800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err="1">
                <a:solidFill>
                  <a:schemeClr val="bg1"/>
                </a:solidFill>
                <a:effectLst/>
              </a:rPr>
              <a:t>Донаторите</a:t>
            </a:r>
            <a:r>
              <a:rPr lang="en-US" dirty="0">
                <a:solidFill>
                  <a:schemeClr val="bg1"/>
                </a:solidFill>
                <a:effectLst/>
              </a:rPr>
              <a:t> бараат: GIS </a:t>
            </a:r>
            <a:r>
              <a:rPr lang="en-US" dirty="0" err="1">
                <a:solidFill>
                  <a:schemeClr val="bg1"/>
                </a:solidFill>
                <a:effectLst/>
              </a:rPr>
              <a:t>мапа</a:t>
            </a:r>
            <a:r>
              <a:rPr lang="en-US" dirty="0">
                <a:solidFill>
                  <a:schemeClr val="bg1"/>
                </a:solidFill>
                <a:effectLst/>
              </a:rPr>
              <a:t>, </a:t>
            </a:r>
            <a:r>
              <a:rPr lang="en-US" dirty="0" err="1">
                <a:solidFill>
                  <a:schemeClr val="bg1"/>
                </a:solidFill>
                <a:effectLst/>
              </a:rPr>
              <a:t>постоечка</a:t>
            </a:r>
            <a:r>
              <a:rPr lang="en-US" dirty="0">
                <a:solidFill>
                  <a:schemeClr val="bg1"/>
                </a:solidFill>
                <a:effectLst/>
              </a:rPr>
              <a:t> инфраструктура, статистички податоци за вода, отпад, енергија, </a:t>
            </a:r>
            <a:r>
              <a:rPr lang="en-US" dirty="0" err="1">
                <a:solidFill>
                  <a:schemeClr val="bg1"/>
                </a:solidFill>
                <a:effectLst/>
              </a:rPr>
              <a:t>матични</a:t>
            </a:r>
            <a:r>
              <a:rPr lang="en-US" dirty="0">
                <a:solidFill>
                  <a:schemeClr val="bg1"/>
                </a:solidFill>
                <a:effectLst/>
              </a:rPr>
              <a:t> книги за опрема, OFGW (operational flow) податоци.</a:t>
            </a:r>
          </a:p>
          <a:p>
            <a:pPr marL="180000" indent="-1800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effectLst/>
              </a:rPr>
              <a:t>✔️ 3. Да ја провери усогласеноста со регулативи</a:t>
            </a:r>
          </a:p>
          <a:p>
            <a:pPr marL="180000" indent="-1800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solidFill>
                  <a:schemeClr val="bg1"/>
                </a:solidFill>
                <a:effectLst/>
              </a:rPr>
              <a:t>Особено со: Законот за </a:t>
            </a:r>
            <a:r>
              <a:rPr lang="en-US" dirty="0" err="1">
                <a:solidFill>
                  <a:schemeClr val="bg1"/>
                </a:solidFill>
                <a:effectLst/>
              </a:rPr>
              <a:t>животна</a:t>
            </a:r>
            <a:r>
              <a:rPr lang="en-US" dirty="0">
                <a:solidFill>
                  <a:schemeClr val="bg1"/>
                </a:solidFill>
                <a:effectLst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</a:rPr>
              <a:t>средина</a:t>
            </a:r>
            <a:r>
              <a:rPr lang="en-US" dirty="0">
                <a:solidFill>
                  <a:schemeClr val="bg1"/>
                </a:solidFill>
                <a:effectLst/>
              </a:rPr>
              <a:t>, Законот за </a:t>
            </a:r>
            <a:r>
              <a:rPr lang="en-US" dirty="0" err="1">
                <a:solidFill>
                  <a:schemeClr val="bg1"/>
                </a:solidFill>
                <a:effectLst/>
              </a:rPr>
              <a:t>комунални</a:t>
            </a:r>
            <a:r>
              <a:rPr lang="en-US" dirty="0">
                <a:solidFill>
                  <a:schemeClr val="bg1"/>
                </a:solidFill>
                <a:effectLst/>
              </a:rPr>
              <a:t> дејности, </a:t>
            </a:r>
            <a:r>
              <a:rPr lang="en-US" dirty="0" err="1">
                <a:solidFill>
                  <a:schemeClr val="bg1"/>
                </a:solidFill>
                <a:effectLst/>
              </a:rPr>
              <a:t>Директиви</a:t>
            </a:r>
            <a:r>
              <a:rPr lang="en-US" dirty="0">
                <a:solidFill>
                  <a:schemeClr val="bg1"/>
                </a:solidFill>
                <a:effectLst/>
              </a:rPr>
              <a:t> на ЕУ (ако се бара).</a:t>
            </a:r>
          </a:p>
        </p:txBody>
      </p:sp>
    </p:spTree>
    <p:extLst>
      <p:ext uri="{BB962C8B-B14F-4D97-AF65-F5344CB8AC3E}">
        <p14:creationId xmlns:p14="http://schemas.microsoft.com/office/powerpoint/2010/main" val="4141377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47323-F0CF-C139-D675-678DA613E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5AA95D06-6A3D-F755-FBC1-82E9CB9D7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640" y="195043"/>
            <a:ext cx="10873740" cy="655320"/>
          </a:xfrm>
        </p:spPr>
        <p:txBody>
          <a:bodyPr vert="horz" lIns="0" tIns="0" rIns="0" bIns="0" rtlCol="0" anchor="b" anchorCtr="0">
            <a:normAutofit fontScale="90000"/>
          </a:bodyPr>
          <a:lstStyle/>
          <a:p>
            <a:br>
              <a:rPr lang="en-US" sz="8000" b="1" i="0" kern="1200" spc="100" baseline="0" dirty="0">
                <a:latin typeface="+mn-lt"/>
                <a:ea typeface="+mj-ea"/>
                <a:cs typeface="+mj-cs"/>
              </a:rPr>
            </a:br>
            <a:r>
              <a:rPr lang="en-US" sz="4000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Како изгледа успешен „</a:t>
            </a:r>
            <a:r>
              <a:rPr lang="en-US" sz="4000" b="1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Зелен</a:t>
            </a:r>
            <a:r>
              <a:rPr lang="en-US" sz="4000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“ </a:t>
            </a:r>
            <a:r>
              <a:rPr lang="en-US" sz="4000" b="1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проект</a:t>
            </a:r>
            <a:r>
              <a:rPr lang="en-US" sz="4000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на ЈКП?</a:t>
            </a:r>
            <a:endParaRPr lang="en-US" sz="8000" b="1" i="0" kern="1200" spc="100" baseline="0" dirty="0">
              <a:latin typeface="+mn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2940B7-03A8-4515-44BE-F093F7654A6B}"/>
              </a:ext>
            </a:extLst>
          </p:cNvPr>
          <p:cNvSpPr txBox="1"/>
          <p:nvPr/>
        </p:nvSpPr>
        <p:spPr>
          <a:xfrm>
            <a:off x="3979770" y="1129506"/>
            <a:ext cx="7002862" cy="5369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6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Пример</a:t>
            </a:r>
            <a:r>
              <a:rPr lang="en-US" sz="16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1: </a:t>
            </a:r>
            <a:r>
              <a:rPr lang="en-US" sz="16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Комунална</a:t>
            </a:r>
            <a:r>
              <a:rPr lang="en-US" sz="16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соларизација</a:t>
            </a:r>
            <a:r>
              <a:rPr lang="en-US" sz="16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6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реален</a:t>
            </a:r>
            <a:r>
              <a:rPr lang="en-US" sz="16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концепт</a:t>
            </a:r>
            <a:r>
              <a:rPr lang="en-US" sz="16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en-US" sz="1600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Сол</a:t>
            </a:r>
            <a:r>
              <a:rPr lang="mk-MK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ар</a:t>
            </a: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ни</a:t>
            </a: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панели</a:t>
            </a: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на </a:t>
            </a: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пумпни</a:t>
            </a: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станици</a:t>
            </a:r>
            <a:endParaRPr lang="en-US" sz="1600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Намалување на </a:t>
            </a: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сметки</a:t>
            </a: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за струја за 40%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Поврат</a:t>
            </a: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на инвестиција за 4 години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Може да се </a:t>
            </a: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финансира</a:t>
            </a: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преку IPA/EU City Facility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6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Пример</a:t>
            </a:r>
            <a:r>
              <a:rPr lang="en-US" sz="16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2: </a:t>
            </a:r>
            <a:r>
              <a:rPr lang="mk-MK" sz="16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Природни решенија за</a:t>
            </a:r>
            <a:r>
              <a:rPr lang="en-US" sz="16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пречистување</a:t>
            </a:r>
            <a:r>
              <a:rPr lang="en-US" sz="16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во </a:t>
            </a:r>
            <a:r>
              <a:rPr lang="en-US" sz="16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рурална</a:t>
            </a:r>
            <a:r>
              <a:rPr lang="en-US" sz="16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општина</a:t>
            </a:r>
            <a:endParaRPr lang="en-US" sz="1600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Вештачки</a:t>
            </a: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мочуришта</a:t>
            </a:r>
            <a:endParaRPr lang="en-US" sz="1600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Ниска</a:t>
            </a: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цена</a:t>
            </a: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на одржување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Подобрување на </a:t>
            </a: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квалитетот</a:t>
            </a: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на реката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Потенцијално</a:t>
            </a: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финансирање</a:t>
            </a: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од LIFE или WBIF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6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Пример</a:t>
            </a:r>
            <a:r>
              <a:rPr lang="en-US" sz="16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3: Систем за </a:t>
            </a:r>
            <a:r>
              <a:rPr lang="en-US" sz="16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компостирање</a:t>
            </a:r>
            <a:r>
              <a:rPr lang="en-US" sz="16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за </a:t>
            </a:r>
            <a:r>
              <a:rPr lang="en-US" sz="16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био</a:t>
            </a:r>
            <a:r>
              <a:rPr lang="mk-MK" sz="16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разградлив</a:t>
            </a:r>
            <a:r>
              <a:rPr lang="en-US" sz="16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отпад</a:t>
            </a:r>
            <a:endParaRPr lang="en-US" sz="1600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Помалку</a:t>
            </a: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отпад на </a:t>
            </a: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депонија</a:t>
            </a:r>
            <a:endParaRPr lang="en-US" sz="1600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Производ</a:t>
            </a: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на </a:t>
            </a: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компост</a:t>
            </a: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за </a:t>
            </a: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паркови</a:t>
            </a:r>
            <a:endParaRPr lang="en-US" sz="1600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Финансирање</a:t>
            </a:r>
            <a:r>
              <a:rPr lang="en-US" sz="16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преку GIZ / SECO</a:t>
            </a:r>
          </a:p>
        </p:txBody>
      </p:sp>
    </p:spTree>
    <p:extLst>
      <p:ext uri="{BB962C8B-B14F-4D97-AF65-F5344CB8AC3E}">
        <p14:creationId xmlns:p14="http://schemas.microsoft.com/office/powerpoint/2010/main" val="647120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12E0-2699-660A-4454-72C27DF9F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4" descr="A close-up of a wood grain">
            <a:extLst>
              <a:ext uri="{FF2B5EF4-FFF2-40B4-BE49-F238E27FC236}">
                <a16:creationId xmlns:a16="http://schemas.microsoft.com/office/drawing/2014/main" id="{65D38DB1-C5EC-0707-DF55-A196FE3CD8E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35" b="2735"/>
          <a:stretch/>
        </p:blipFill>
        <p:spPr>
          <a:xfrm>
            <a:off x="0" y="26"/>
            <a:ext cx="6118225" cy="6857974"/>
          </a:xfrm>
          <a:noFill/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DCB15E4-1857-70CC-B5D3-E5185827B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562018"/>
              </p:ext>
            </p:extLst>
          </p:nvPr>
        </p:nvGraphicFramePr>
        <p:xfrm>
          <a:off x="6471920" y="1550606"/>
          <a:ext cx="5323839" cy="2960434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5323839">
                  <a:extLst>
                    <a:ext uri="{9D8B030D-6E8A-4147-A177-3AD203B41FA5}">
                      <a16:colId xmlns:a16="http://schemas.microsoft.com/office/drawing/2014/main" val="3687422850"/>
                    </a:ext>
                  </a:extLst>
                </a:gridCol>
              </a:tblGrid>
              <a:tr h="29604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  <a:tabLst>
                          <a:tab pos="792480" algn="l"/>
                        </a:tabLst>
                      </a:pPr>
                      <a:r>
                        <a:rPr lang="mk-MK" sz="28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Сесија </a:t>
                      </a:r>
                      <a:r>
                        <a:rPr lang="en-US" sz="28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6</a:t>
                      </a:r>
                      <a:r>
                        <a:rPr lang="mk-MK" sz="28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: </a:t>
                      </a:r>
                      <a:r>
                        <a:rPr lang="ru-RU" sz="28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Прекугранична 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  <a:tabLst>
                          <a:tab pos="792480" algn="l"/>
                        </a:tabLst>
                      </a:pPr>
                      <a:r>
                        <a:rPr lang="ru-RU" sz="28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(CBC) соработка – можности и идеи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  <a:tabLst>
                          <a:tab pos="792480" algn="l"/>
                        </a:tabLst>
                      </a:pPr>
                      <a:endParaRPr lang="en-US" sz="2800" b="1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47531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59220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52EC8-7144-F535-B39F-0BC114367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D99E8904-1B6B-278E-F491-B1DFFE32B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 vert="horz" lIns="0" tIns="0" rIns="0" bIns="0" rtlCol="0" anchor="b" anchorCtr="0">
            <a:normAutofit/>
          </a:bodyPr>
          <a:lstStyle/>
          <a:p>
            <a:br>
              <a:rPr lang="en-US" sz="4100" b="1" i="0" kern="1200" spc="100" baseline="0">
                <a:latin typeface="+mj-lt"/>
                <a:ea typeface="+mj-ea"/>
                <a:cs typeface="+mj-cs"/>
              </a:rPr>
            </a:br>
            <a:r>
              <a:rPr lang="en-US" sz="4100" b="1" i="0" kern="1200" spc="100" baseline="0">
                <a:latin typeface="+mj-lt"/>
                <a:ea typeface="+mj-ea"/>
                <a:cs typeface="+mj-cs"/>
              </a:rPr>
              <a:t>Што претставува прекугранична соработка (CBC)?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CFE05C-AC0B-3F31-B471-972731FCA46D}"/>
              </a:ext>
            </a:extLst>
          </p:cNvPr>
          <p:cNvSpPr txBox="1"/>
          <p:nvPr/>
        </p:nvSpPr>
        <p:spPr>
          <a:xfrm>
            <a:off x="334010" y="2572734"/>
            <a:ext cx="5746750" cy="35974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lIns="0" tIns="45720" rIns="91440" bIns="45720" rtlCol="0"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</a:pPr>
            <a:r>
              <a:rPr lang="en-US" sz="1600" b="1" dirty="0">
                <a:solidFill>
                  <a:schemeClr val="bg1"/>
                </a:solidFill>
                <a:effectLst/>
              </a:rPr>
              <a:t>IPA III Cross-Border Cooperation Macedonia – Bulgaria (2021–2027)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</a:pPr>
            <a:r>
              <a:rPr lang="en-US" sz="1600" dirty="0" err="1">
                <a:solidFill>
                  <a:schemeClr val="bg1"/>
                </a:solidFill>
                <a:effectLst/>
              </a:rPr>
              <a:t>Главни</a:t>
            </a:r>
            <a:r>
              <a:rPr lang="en-US" sz="1600" dirty="0">
                <a:solidFill>
                  <a:schemeClr val="bg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приоритети</a:t>
            </a:r>
            <a:r>
              <a:rPr lang="en-US" sz="1600" dirty="0">
                <a:solidFill>
                  <a:schemeClr val="bg1"/>
                </a:solidFill>
                <a:effectLst/>
              </a:rPr>
              <a:t>: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tabLst>
                <a:tab pos="457200" algn="l"/>
              </a:tabLst>
            </a:pPr>
            <a:r>
              <a:rPr lang="en-US" sz="1600" dirty="0">
                <a:solidFill>
                  <a:schemeClr val="bg1"/>
                </a:solidFill>
                <a:effectLst/>
              </a:rPr>
              <a:t>✔️ Приоритет 1: Животна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средина</a:t>
            </a:r>
            <a:r>
              <a:rPr lang="en-US" sz="1600" dirty="0">
                <a:solidFill>
                  <a:schemeClr val="bg1"/>
                </a:solidFill>
                <a:effectLst/>
              </a:rPr>
              <a:t> и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климатска</a:t>
            </a:r>
            <a:r>
              <a:rPr lang="en-US" sz="1600" dirty="0">
                <a:solidFill>
                  <a:schemeClr val="bg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адаптација</a:t>
            </a:r>
            <a:r>
              <a:rPr lang="en-US" sz="1600" dirty="0">
                <a:solidFill>
                  <a:schemeClr val="bg1"/>
                </a:solidFill>
                <a:effectLst/>
              </a:rPr>
              <a:t> (заштита на природни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ресурси</a:t>
            </a:r>
            <a:r>
              <a:rPr lang="en-US" sz="1600" dirty="0">
                <a:solidFill>
                  <a:schemeClr val="bg1"/>
                </a:solidFill>
                <a:effectLst/>
              </a:rPr>
              <a:t>,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зелена</a:t>
            </a:r>
            <a:r>
              <a:rPr lang="en-US" sz="1600" dirty="0">
                <a:solidFill>
                  <a:schemeClr val="bg1"/>
                </a:solidFill>
                <a:effectLst/>
              </a:rPr>
              <a:t> инфраструктура, управување со отпад, мерки за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биоразновидност</a:t>
            </a:r>
            <a:r>
              <a:rPr lang="en-US" sz="1600" dirty="0">
                <a:solidFill>
                  <a:schemeClr val="bg1"/>
                </a:solidFill>
                <a:effectLst/>
              </a:rPr>
              <a:t>,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превенција</a:t>
            </a:r>
            <a:r>
              <a:rPr lang="en-US" sz="1600" dirty="0">
                <a:solidFill>
                  <a:schemeClr val="bg1"/>
                </a:solidFill>
                <a:effectLst/>
              </a:rPr>
              <a:t> од поплави и пожари)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tabLst>
                <a:tab pos="457200" algn="l"/>
              </a:tabLst>
            </a:pPr>
            <a:r>
              <a:rPr lang="en-US" sz="1600" dirty="0">
                <a:solidFill>
                  <a:schemeClr val="bg1"/>
                </a:solidFill>
                <a:effectLst/>
              </a:rPr>
              <a:t>✔️ Приоритет 2: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Поврзани</a:t>
            </a:r>
            <a:r>
              <a:rPr lang="en-US" sz="1600" dirty="0">
                <a:solidFill>
                  <a:schemeClr val="bg1"/>
                </a:solidFill>
                <a:effectLst/>
              </a:rPr>
              <a:t> и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одржливи</a:t>
            </a:r>
            <a:r>
              <a:rPr lang="en-US" sz="1600" dirty="0">
                <a:solidFill>
                  <a:schemeClr val="bg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локални</a:t>
            </a:r>
            <a:r>
              <a:rPr lang="en-US" sz="1600" dirty="0">
                <a:solidFill>
                  <a:schemeClr val="bg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заедници</a:t>
            </a:r>
            <a:r>
              <a:rPr lang="en-US" sz="1600" dirty="0">
                <a:solidFill>
                  <a:schemeClr val="bg1"/>
                </a:solidFill>
                <a:effectLst/>
              </a:rPr>
              <a:t> (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урбана</a:t>
            </a:r>
            <a:r>
              <a:rPr lang="en-US" sz="1600" dirty="0">
                <a:solidFill>
                  <a:schemeClr val="bg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мобилност</a:t>
            </a:r>
            <a:r>
              <a:rPr lang="en-US" sz="1600" dirty="0">
                <a:solidFill>
                  <a:schemeClr val="bg1"/>
                </a:solidFill>
                <a:effectLst/>
              </a:rPr>
              <a:t>,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паметни</a:t>
            </a:r>
            <a:r>
              <a:rPr lang="en-US" sz="1600" dirty="0">
                <a:solidFill>
                  <a:schemeClr val="bg1"/>
                </a:solidFill>
                <a:effectLst/>
              </a:rPr>
              <a:t> решенија,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зајакнување</a:t>
            </a:r>
            <a:r>
              <a:rPr lang="en-US" sz="1600" dirty="0">
                <a:solidFill>
                  <a:schemeClr val="bg1"/>
                </a:solidFill>
                <a:effectLst/>
              </a:rPr>
              <a:t> на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локалните</a:t>
            </a:r>
            <a:r>
              <a:rPr lang="en-US" sz="1600" dirty="0">
                <a:solidFill>
                  <a:schemeClr val="bg1"/>
                </a:solidFill>
                <a:effectLst/>
              </a:rPr>
              <a:t> ЈКП,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енергетска</a:t>
            </a:r>
            <a:r>
              <a:rPr lang="en-US" sz="1600" dirty="0">
                <a:solidFill>
                  <a:schemeClr val="bg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ефикасност</a:t>
            </a:r>
            <a:r>
              <a:rPr lang="en-US" sz="1600" dirty="0">
                <a:solidFill>
                  <a:schemeClr val="bg1"/>
                </a:solidFill>
                <a:effectLst/>
              </a:rPr>
              <a:t>)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</a:pPr>
            <a:r>
              <a:rPr lang="en-US" sz="1600" dirty="0">
                <a:solidFill>
                  <a:schemeClr val="bg1"/>
                </a:solidFill>
                <a:effectLst/>
              </a:rPr>
              <a:t>✔️ Приоритет 3: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Туризам</a:t>
            </a:r>
            <a:r>
              <a:rPr lang="en-US" sz="1600" dirty="0">
                <a:solidFill>
                  <a:schemeClr val="bg1"/>
                </a:solidFill>
                <a:effectLst/>
              </a:rPr>
              <a:t>,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култура</a:t>
            </a:r>
            <a:r>
              <a:rPr lang="en-US" sz="1600" dirty="0">
                <a:solidFill>
                  <a:schemeClr val="bg1"/>
                </a:solidFill>
                <a:effectLst/>
              </a:rPr>
              <a:t> и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природно</a:t>
            </a:r>
            <a:r>
              <a:rPr lang="en-US" sz="1600" dirty="0">
                <a:solidFill>
                  <a:schemeClr val="bg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наследство</a:t>
            </a:r>
            <a:r>
              <a:rPr lang="en-US" sz="1600" dirty="0">
                <a:solidFill>
                  <a:schemeClr val="bg1"/>
                </a:solidFill>
                <a:effectLst/>
              </a:rPr>
              <a:t> ((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зелени</a:t>
            </a:r>
            <a:r>
              <a:rPr lang="en-US" sz="1600" dirty="0">
                <a:solidFill>
                  <a:schemeClr val="bg1"/>
                </a:solidFill>
                <a:effectLst/>
              </a:rPr>
              <a:t> патеки,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еко-центри</a:t>
            </a:r>
            <a:r>
              <a:rPr lang="en-US" sz="1600" dirty="0">
                <a:solidFill>
                  <a:schemeClr val="bg1"/>
                </a:solidFill>
                <a:effectLst/>
              </a:rPr>
              <a:t>, </a:t>
            </a:r>
            <a:r>
              <a:rPr lang="en-US" sz="1600" dirty="0" err="1">
                <a:solidFill>
                  <a:schemeClr val="bg1"/>
                </a:solidFill>
                <a:effectLst/>
              </a:rPr>
              <a:t>интерпретациски</a:t>
            </a:r>
            <a:r>
              <a:rPr lang="en-US" sz="1600" dirty="0">
                <a:solidFill>
                  <a:schemeClr val="bg1"/>
                </a:solidFill>
                <a:effectLst/>
              </a:rPr>
              <a:t> зони)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210B1E-508D-EFE0-96C3-3D7414B45676}"/>
              </a:ext>
            </a:extLst>
          </p:cNvPr>
          <p:cNvSpPr txBox="1"/>
          <p:nvPr/>
        </p:nvSpPr>
        <p:spPr>
          <a:xfrm>
            <a:off x="6238240" y="2572735"/>
            <a:ext cx="5191760" cy="35974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0" tIns="45720" rIns="91440" bIns="45720" rtlCol="0"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2500" b="1" dirty="0">
                <a:solidFill>
                  <a:schemeClr val="bg1"/>
                </a:solidFill>
              </a:rPr>
              <a:t>Interreg (NEXT, Danube, Balkan–Med, Europe)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2500" b="1" dirty="0">
                <a:solidFill>
                  <a:schemeClr val="bg1"/>
                </a:solidFill>
              </a:rPr>
              <a:t>Interreg Europe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mk-MK" sz="2500" dirty="0">
                <a:solidFill>
                  <a:schemeClr val="bg1"/>
                </a:solidFill>
              </a:rPr>
              <a:t>Фокус: политики, иновации, паметни градови, климатска акција.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2500" b="1" dirty="0">
                <a:solidFill>
                  <a:schemeClr val="bg1"/>
                </a:solidFill>
              </a:rPr>
              <a:t>Interreg Balkan–Mediterranean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mk-MK" sz="2500" dirty="0">
                <a:solidFill>
                  <a:schemeClr val="bg1"/>
                </a:solidFill>
              </a:rPr>
              <a:t>Фокус: циркуларна економија, отпад, енергетска ефикасност, зелени технологии.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2500" b="1" dirty="0">
                <a:solidFill>
                  <a:schemeClr val="bg1"/>
                </a:solidFill>
              </a:rPr>
              <a:t>Interreg NEXT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mk-MK" sz="2500" dirty="0">
                <a:solidFill>
                  <a:schemeClr val="bg1"/>
                </a:solidFill>
              </a:rPr>
              <a:t>Фокус: зелени коридори, решенија</a:t>
            </a:r>
            <a:r>
              <a:rPr lang="en-US" sz="2500" dirty="0">
                <a:solidFill>
                  <a:schemeClr val="bg1"/>
                </a:solidFill>
              </a:rPr>
              <a:t> </a:t>
            </a:r>
            <a:r>
              <a:rPr lang="mk-MK" sz="2500" dirty="0">
                <a:solidFill>
                  <a:schemeClr val="bg1"/>
                </a:solidFill>
              </a:rPr>
              <a:t>базирани</a:t>
            </a:r>
            <a:r>
              <a:rPr lang="en-US" sz="2500" dirty="0">
                <a:solidFill>
                  <a:schemeClr val="bg1"/>
                </a:solidFill>
              </a:rPr>
              <a:t> </a:t>
            </a:r>
            <a:r>
              <a:rPr lang="mk-MK" sz="2500" dirty="0">
                <a:solidFill>
                  <a:schemeClr val="bg1"/>
                </a:solidFill>
              </a:rPr>
              <a:t>на природа, локална мобилност.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mk-MK" sz="2500" b="1" dirty="0">
                <a:solidFill>
                  <a:schemeClr val="bg1"/>
                </a:solidFill>
              </a:rPr>
              <a:t>Оценувањето е строго — бара докази за регионално влијание, иновативност и долгорочност.</a:t>
            </a:r>
            <a:endParaRPr lang="mk-MK" sz="25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995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88E45-6C14-B60F-C5AD-892400241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3FB3714A-2E3E-9C9A-E5FF-B60923F75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 vert="horz" lIns="0" tIns="0" rIns="0" bIns="0" rtlCol="0" anchor="b" anchorCtr="0">
            <a:normAutofit/>
          </a:bodyPr>
          <a:lstStyle/>
          <a:p>
            <a:br>
              <a:rPr lang="en-US" sz="4100" b="1" i="0" kern="1200" spc="100" baseline="0" dirty="0">
                <a:latin typeface="+mj-lt"/>
                <a:ea typeface="+mj-ea"/>
                <a:cs typeface="+mj-cs"/>
              </a:rPr>
            </a:br>
            <a:r>
              <a:rPr lang="en-US" sz="4100" b="1" i="0" kern="1200" spc="100" baseline="0" dirty="0">
                <a:latin typeface="+mj-lt"/>
                <a:ea typeface="+mj-ea"/>
                <a:cs typeface="+mj-cs"/>
              </a:rPr>
              <a:t>Што претставува </a:t>
            </a:r>
            <a:r>
              <a:rPr lang="en-US" sz="4100" b="1" i="0" kern="1200" spc="100" baseline="0" dirty="0" err="1">
                <a:latin typeface="+mj-lt"/>
                <a:ea typeface="+mj-ea"/>
                <a:cs typeface="+mj-cs"/>
              </a:rPr>
              <a:t>прекугранична</a:t>
            </a:r>
            <a:r>
              <a:rPr lang="en-US" sz="4100" b="1" i="0" kern="1200" spc="100" baseline="0" dirty="0">
                <a:latin typeface="+mj-lt"/>
                <a:ea typeface="+mj-ea"/>
                <a:cs typeface="+mj-cs"/>
              </a:rPr>
              <a:t> соработка (CBC)?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10746F-5151-F988-BFC5-18252649469D}"/>
              </a:ext>
            </a:extLst>
          </p:cNvPr>
          <p:cNvSpPr txBox="1"/>
          <p:nvPr/>
        </p:nvSpPr>
        <p:spPr>
          <a:xfrm>
            <a:off x="349250" y="2428240"/>
            <a:ext cx="5746750" cy="39213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lIns="0" tIns="45720" rIns="91440" bIns="45720" rtlCol="0"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600" b="1" dirty="0">
                <a:solidFill>
                  <a:schemeClr val="bg1"/>
                </a:solidFill>
              </a:rPr>
              <a:t>LIFE Programme (EU LIFE Climate &amp; Environment)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600" dirty="0">
                <a:solidFill>
                  <a:schemeClr val="bg1"/>
                </a:solidFill>
              </a:rPr>
              <a:t>LIFE финансира проекти кои демонстрираат: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</a:rPr>
              <a:t>Решенија базирани на природа,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</a:rPr>
              <a:t>климатска адаптација,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</a:rPr>
              <a:t>управување со отпад,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</a:rPr>
              <a:t>заштита на природата,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</a:rPr>
              <a:t>намалување на загадување на воздух / води.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dirty="0">
                <a:solidFill>
                  <a:schemeClr val="bg1"/>
                </a:solidFill>
              </a:rPr>
              <a:t>LIFE сака </a:t>
            </a:r>
            <a:r>
              <a:rPr lang="ru-RU" sz="1600" b="1" dirty="0">
                <a:solidFill>
                  <a:schemeClr val="bg1"/>
                </a:solidFill>
              </a:rPr>
              <a:t>иновативни пилот-проекти</a:t>
            </a:r>
            <a:r>
              <a:rPr lang="ru-RU" sz="1600" dirty="0">
                <a:solidFill>
                  <a:schemeClr val="bg1"/>
                </a:solidFill>
              </a:rPr>
              <a:t> кои потоа може да се реплицираат — одличен избор за зелена инфраструктура во урбани средини.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4A43F4-07B5-CD33-F9C0-3B2E15F8789F}"/>
              </a:ext>
            </a:extLst>
          </p:cNvPr>
          <p:cNvSpPr txBox="1"/>
          <p:nvPr/>
        </p:nvSpPr>
        <p:spPr>
          <a:xfrm>
            <a:off x="6242050" y="2428240"/>
            <a:ext cx="5746750" cy="39213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lIns="0" tIns="45720" rIns="91440" bIns="45720" rtlCol="0">
            <a:normAutofit/>
          </a:bodyPr>
          <a:lstStyle/>
          <a:p>
            <a:pPr>
              <a:buNone/>
            </a:pPr>
            <a:r>
              <a:rPr lang="ru-RU" sz="1600" b="1" dirty="0">
                <a:solidFill>
                  <a:schemeClr val="bg1"/>
                </a:solidFill>
              </a:rPr>
              <a:t>Horizon Europe (зелени и паметни градови)</a:t>
            </a:r>
          </a:p>
          <a:p>
            <a:pPr>
              <a:buNone/>
            </a:pPr>
            <a:r>
              <a:rPr lang="ru-RU" sz="1600" dirty="0">
                <a:solidFill>
                  <a:schemeClr val="bg1"/>
                </a:solidFill>
              </a:rPr>
              <a:t>Преку Horizon општините можат да работат на: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</a:rPr>
              <a:t>паметни системи за отпад,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</a:rPr>
              <a:t>урбани лаборатории за климатска неутралност,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</a:rPr>
              <a:t>интелигентно зелено планирање,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</a:rPr>
              <a:t>управување со урбани топлотни острови.</a:t>
            </a:r>
          </a:p>
          <a:p>
            <a:r>
              <a:rPr lang="ru-RU" sz="1600" dirty="0">
                <a:solidFill>
                  <a:schemeClr val="bg1"/>
                </a:solidFill>
              </a:rPr>
              <a:t>Овие проекти се поголеми и бараат конзорциуми, но даваат огромна техничка и финансиска поддршка.</a:t>
            </a:r>
          </a:p>
        </p:txBody>
      </p:sp>
    </p:spTree>
    <p:extLst>
      <p:ext uri="{BB962C8B-B14F-4D97-AF65-F5344CB8AC3E}">
        <p14:creationId xmlns:p14="http://schemas.microsoft.com/office/powerpoint/2010/main" val="25343328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D29B5-1B58-809F-FEA7-B82105E94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58" y="294639"/>
            <a:ext cx="9331961" cy="1330961"/>
          </a:xfrm>
        </p:spPr>
        <p:txBody>
          <a:bodyPr anchor="b">
            <a:normAutofit fontScale="90000"/>
          </a:bodyPr>
          <a:lstStyle/>
          <a:p>
            <a:pPr>
              <a:lnSpc>
                <a:spcPct val="100000"/>
              </a:lnSpc>
            </a:pPr>
            <a:br>
              <a:rPr lang="mk-MK" noProof="0" dirty="0"/>
            </a:br>
            <a:br>
              <a:rPr lang="mk-MK" noProof="0" dirty="0"/>
            </a:br>
            <a:r>
              <a:rPr lang="mk-MK" noProof="0" dirty="0"/>
              <a:t>ВЕЖБА - </a:t>
            </a:r>
            <a:r>
              <a:rPr lang="ru-RU" dirty="0"/>
              <a:t>Идентификација на заеднички зелени проекти (МК – БГ)</a:t>
            </a:r>
            <a:endParaRPr lang="mk-MK" noProof="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F07DDB-E687-5D64-6C80-4F05A10A657A}"/>
              </a:ext>
            </a:extLst>
          </p:cNvPr>
          <p:cNvSpPr txBox="1"/>
          <p:nvPr/>
        </p:nvSpPr>
        <p:spPr>
          <a:xfrm>
            <a:off x="523238" y="1818640"/>
            <a:ext cx="10662922" cy="48167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None/>
            </a:pPr>
            <a:r>
              <a:rPr lang="mk-MK" sz="1400" b="1" kern="10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Урбано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зеленило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и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зелена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инфраструктура</a:t>
            </a:r>
            <a:endParaRPr lang="en-US" sz="1400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Зелени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коридори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меѓу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соседни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градови</a:t>
            </a:r>
            <a:r>
              <a:rPr lang="mk-MK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засадување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дрвореди</a:t>
            </a:r>
            <a:r>
              <a:rPr lang="mk-M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приклучување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локални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паркови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во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регионална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зелена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мрежа</a:t>
            </a:r>
            <a:r>
              <a:rPr lang="mk-M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адаптација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на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урбаните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средини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кон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климатски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промени</a:t>
            </a:r>
            <a:endParaRPr lang="en-US" sz="1400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None/>
            </a:pPr>
            <a:r>
              <a:rPr lang="mk-MK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 Управување со отпад и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рециклажа</a:t>
            </a:r>
            <a:endParaRPr lang="en-US" sz="1400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Заеднички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центар за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рециклирање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и обука</a:t>
            </a:r>
            <a:r>
              <a:rPr lang="mk-MK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мобилни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центри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за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собирање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е-отпад</a:t>
            </a:r>
            <a:r>
              <a:rPr lang="mk-M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компостирање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во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рурални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заедници</a:t>
            </a:r>
            <a:r>
              <a:rPr lang="mk-M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дигитално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следење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на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отпадот</a:t>
            </a:r>
            <a:r>
              <a:rPr lang="mk-M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размена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на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добри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практики</a:t>
            </a:r>
            <a:endParaRPr lang="en-US" sz="1400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Пилот-заеднички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систем за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биодеградбилен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отпад</a:t>
            </a:r>
            <a:r>
              <a:rPr lang="mk-MK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компост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единици од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двете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страни</a:t>
            </a:r>
            <a:r>
              <a:rPr lang="mk-M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едукативни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кампањи</a:t>
            </a:r>
            <a:r>
              <a:rPr lang="mk-M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заедничко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брендирање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„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Зелена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граница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</a:t>
            </a:r>
          </a:p>
          <a:p>
            <a:pPr>
              <a:spcBef>
                <a:spcPts val="300"/>
              </a:spcBef>
              <a:spcAft>
                <a:spcPts val="300"/>
              </a:spcAft>
              <a:buNone/>
            </a:pPr>
            <a:r>
              <a:rPr lang="mk-MK" sz="1400" b="1" kern="10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 Управување со води и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климатска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адаптација</a:t>
            </a:r>
            <a:endParaRPr lang="en-US" sz="1400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Природно-базирани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решенија за води</a:t>
            </a:r>
            <a:r>
              <a:rPr lang="mk-MK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конструирани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влажни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зони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покрај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гранични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реки</a:t>
            </a:r>
            <a:r>
              <a:rPr lang="mk-M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мерки за спречување поплави</a:t>
            </a:r>
            <a:r>
              <a:rPr lang="mk-M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биокоридори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за заштита на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флора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и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фауна</a:t>
            </a:r>
            <a:endParaRPr lang="en-US" sz="1400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</a:tabLst>
            </a:pP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Паметни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водомерни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системи (две ЈКП)</a:t>
            </a:r>
            <a:r>
              <a:rPr lang="mk-MK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дигитализација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на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мрежи</a:t>
            </a:r>
            <a:r>
              <a:rPr lang="mk-M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намалување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загуби</a:t>
            </a:r>
            <a:r>
              <a:rPr lang="mk-M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заедничка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размена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на податоци</a:t>
            </a:r>
          </a:p>
          <a:p>
            <a:pPr>
              <a:spcBef>
                <a:spcPts val="300"/>
              </a:spcBef>
              <a:spcAft>
                <a:spcPts val="300"/>
              </a:spcAft>
              <a:buNone/>
            </a:pPr>
            <a:r>
              <a:rPr lang="mk-MK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4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Културно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–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зелени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рути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и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природен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туризам</a:t>
            </a:r>
            <a:endParaRPr lang="en-US" sz="1400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</a:tabLst>
            </a:pP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Гранична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„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Еко-Рута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Исток“</a:t>
            </a:r>
            <a:r>
              <a:rPr lang="mk-MK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уредување патеки</a:t>
            </a:r>
            <a:r>
              <a:rPr lang="mk-M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информативни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пунктови</a:t>
            </a:r>
            <a:r>
              <a:rPr lang="mk-M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заштита на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природно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наследство</a:t>
            </a:r>
            <a:r>
              <a:rPr lang="mk-M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промоција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на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локални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производи</a:t>
            </a:r>
            <a:endParaRPr lang="en-US" sz="1400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None/>
            </a:pPr>
            <a:r>
              <a:rPr lang="mk-MK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5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Паметни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градови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и дигитални решенија</a:t>
            </a:r>
            <a:endParaRPr lang="en-US" sz="1400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  <a:tabLst>
                <a:tab pos="457200" algn="l"/>
              </a:tabLst>
            </a:pPr>
            <a:r>
              <a:rPr lang="en-US" sz="1400" b="1" kern="10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Cross-Border </a:t>
            </a:r>
            <a:r>
              <a:rPr lang="en-US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Smart City Toolkit</a:t>
            </a:r>
            <a:r>
              <a:rPr lang="mk-MK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паметно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осветлување</a:t>
            </a:r>
            <a:r>
              <a:rPr lang="mk-M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сензори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за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квалитет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на воздух</a:t>
            </a:r>
            <a:r>
              <a:rPr lang="mk-M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дигитално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управување со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паркови</a:t>
            </a:r>
            <a:r>
              <a:rPr lang="mk-M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US" sz="1400" kern="100" dirty="0" err="1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отворени</a:t>
            </a:r>
            <a:r>
              <a:rPr lang="en-US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податоци</a:t>
            </a:r>
          </a:p>
        </p:txBody>
      </p:sp>
    </p:spTree>
    <p:extLst>
      <p:ext uri="{BB962C8B-B14F-4D97-AF65-F5344CB8AC3E}">
        <p14:creationId xmlns:p14="http://schemas.microsoft.com/office/powerpoint/2010/main" val="30882253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1F9C1-89B1-847B-18BE-B113D27AB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4" descr="A close-up of a wood grain">
            <a:extLst>
              <a:ext uri="{FF2B5EF4-FFF2-40B4-BE49-F238E27FC236}">
                <a16:creationId xmlns:a16="http://schemas.microsoft.com/office/drawing/2014/main" id="{B87F3C95-1AA4-85D5-CCD7-D8283D47173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35" b="2735"/>
          <a:stretch/>
        </p:blipFill>
        <p:spPr>
          <a:xfrm>
            <a:off x="0" y="26"/>
            <a:ext cx="6118225" cy="6857974"/>
          </a:xfrm>
          <a:noFill/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B592296-E4DC-F2FB-A91F-12A0B3C70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166845"/>
              </p:ext>
            </p:extLst>
          </p:nvPr>
        </p:nvGraphicFramePr>
        <p:xfrm>
          <a:off x="6471920" y="1550606"/>
          <a:ext cx="5323839" cy="2960434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5323839">
                  <a:extLst>
                    <a:ext uri="{9D8B030D-6E8A-4147-A177-3AD203B41FA5}">
                      <a16:colId xmlns:a16="http://schemas.microsoft.com/office/drawing/2014/main" val="3687422850"/>
                    </a:ext>
                  </a:extLst>
                </a:gridCol>
              </a:tblGrid>
              <a:tr h="296043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  <a:tabLst>
                          <a:tab pos="792480" algn="l"/>
                        </a:tabLst>
                      </a:pPr>
                      <a:r>
                        <a:rPr lang="mk-MK" sz="28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Сесија 7</a:t>
                      </a:r>
                      <a:r>
                        <a:rPr lang="mk-MK" sz="2800" b="1" kern="1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„Action Roadmap“ </a:t>
                      </a:r>
                      <a:endParaRPr lang="en-US" sz="2800" b="1" kern="1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47531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8535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35598-3935-DDE8-6363-0AC6A26B3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3240A-5EE1-A7B9-C5C6-C5C24E4CB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1" y="609600"/>
            <a:ext cx="6771640" cy="720618"/>
          </a:xfrm>
        </p:spPr>
        <p:txBody>
          <a:bodyPr anchor="b">
            <a:normAutofit/>
          </a:bodyPr>
          <a:lstStyle/>
          <a:p>
            <a:r>
              <a:rPr lang="mk-MK" sz="4000" noProof="0" dirty="0"/>
              <a:t>ВЕЖБА - </a:t>
            </a:r>
            <a:r>
              <a:rPr lang="mk-MK" sz="4000" dirty="0"/>
              <a:t>„Action Roadmap“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4D8B7-3C2B-A6D6-4955-73BB623059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59" y="2281918"/>
            <a:ext cx="7835963" cy="386240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mk-MK" sz="2900" b="0" dirty="0">
                <a:solidFill>
                  <a:schemeClr val="bg1"/>
                </a:solidFill>
              </a:rPr>
              <a:t>Секоја општина/ЈКП подготвува мини „Action Roadmap“ за 2-3 зелени проекти/мерки</a:t>
            </a:r>
            <a:endParaRPr lang="en-US" sz="2900" b="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u-RU" sz="2900" b="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mk-MK" sz="29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0674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D4223-FAD0-6B27-4421-065B61FE6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2AC1D-6170-6639-6116-1D2DF512C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1409" y="4661717"/>
            <a:ext cx="7936230" cy="1380760"/>
          </a:xfrm>
        </p:spPr>
        <p:txBody>
          <a:bodyPr anchor="b">
            <a:normAutofit/>
          </a:bodyPr>
          <a:lstStyle/>
          <a:p>
            <a:br>
              <a:rPr lang="mk-MK" sz="3700" dirty="0"/>
            </a:br>
            <a:r>
              <a:rPr lang="en-US" sz="3700" dirty="0"/>
              <a:t>Како да се </a:t>
            </a:r>
            <a:r>
              <a:rPr lang="en-US" sz="3700" dirty="0" err="1"/>
              <a:t>идентификува</a:t>
            </a:r>
            <a:r>
              <a:rPr lang="en-US" sz="3700" dirty="0"/>
              <a:t> добар CBC </a:t>
            </a:r>
            <a:r>
              <a:rPr lang="en-US" sz="3700" dirty="0" err="1"/>
              <a:t>проект</a:t>
            </a:r>
            <a:r>
              <a:rPr lang="en-US" sz="3700" dirty="0"/>
              <a:t>? </a:t>
            </a:r>
            <a:endParaRPr lang="mk-MK" sz="37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D447A52-83DA-8E81-CEC8-5DBD617077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70934" y="584004"/>
            <a:ext cx="7926705" cy="426231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 b="0" kern="100" dirty="0">
                <a:effectLst/>
              </a:rPr>
              <a:t>✔️ </a:t>
            </a:r>
            <a:r>
              <a:rPr lang="en-US" sz="1600" b="0" kern="100" dirty="0" err="1">
                <a:effectLst/>
              </a:rPr>
              <a:t>Општините</a:t>
            </a:r>
            <a:r>
              <a:rPr lang="en-US" sz="1600" b="0" kern="100" dirty="0">
                <a:effectLst/>
              </a:rPr>
              <a:t>/ЈКП </a:t>
            </a:r>
            <a:r>
              <a:rPr lang="en-US" sz="1600" b="0" kern="100" dirty="0" err="1">
                <a:effectLst/>
              </a:rPr>
              <a:t>дефинираат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заеднички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проблем</a:t>
            </a:r>
            <a:r>
              <a:rPr lang="mk-MK" sz="1600" b="0" kern="100" dirty="0">
                <a:effectLst/>
              </a:rPr>
              <a:t>: </a:t>
            </a:r>
            <a:r>
              <a:rPr lang="en-US" sz="1600" b="0" kern="100" dirty="0">
                <a:effectLst/>
              </a:rPr>
              <a:t>(пр. високи </a:t>
            </a:r>
            <a:r>
              <a:rPr lang="en-US" sz="1600" b="0" kern="100" dirty="0" err="1">
                <a:effectLst/>
              </a:rPr>
              <a:t>температури</a:t>
            </a:r>
            <a:r>
              <a:rPr lang="en-US" sz="1600" b="0" kern="100" dirty="0">
                <a:effectLst/>
              </a:rPr>
              <a:t>, отпад, поплави, </a:t>
            </a:r>
            <a:r>
              <a:rPr lang="en-US" sz="1600" b="0" kern="100" dirty="0" err="1">
                <a:effectLst/>
              </a:rPr>
              <a:t>неискористени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реки</a:t>
            </a:r>
            <a:r>
              <a:rPr lang="en-US" sz="1600" b="0" kern="100" dirty="0">
                <a:effectLst/>
              </a:rPr>
              <a:t>)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 b="0" kern="100" dirty="0">
                <a:effectLst/>
              </a:rPr>
              <a:t>✔️ Се </a:t>
            </a:r>
            <a:r>
              <a:rPr lang="en-US" sz="1600" b="0" kern="100" dirty="0" err="1">
                <a:effectLst/>
              </a:rPr>
              <a:t>формулира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заедничка</a:t>
            </a:r>
            <a:r>
              <a:rPr lang="en-US" sz="1600" b="0" kern="100" dirty="0">
                <a:effectLst/>
              </a:rPr>
              <a:t> цел</a:t>
            </a:r>
            <a:r>
              <a:rPr lang="mk-MK" sz="1600" b="0" kern="100" dirty="0">
                <a:effectLst/>
              </a:rPr>
              <a:t>: </a:t>
            </a:r>
            <a:r>
              <a:rPr lang="en-US" sz="1600" b="0" kern="100" dirty="0">
                <a:effectLst/>
              </a:rPr>
              <a:t>„Подобрена </a:t>
            </a:r>
            <a:r>
              <a:rPr lang="en-US" sz="1600" b="0" kern="100" dirty="0" err="1">
                <a:effectLst/>
              </a:rPr>
              <a:t>зелена</a:t>
            </a:r>
            <a:r>
              <a:rPr lang="en-US" sz="1600" b="0" kern="100" dirty="0">
                <a:effectLst/>
              </a:rPr>
              <a:t> инфраструктура и </a:t>
            </a:r>
            <a:r>
              <a:rPr lang="en-US" sz="1600" b="0" kern="100" dirty="0" err="1">
                <a:effectLst/>
              </a:rPr>
              <a:t>климатска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отпорност</a:t>
            </a:r>
            <a:r>
              <a:rPr lang="en-US" sz="1600" b="0" kern="100" dirty="0">
                <a:effectLst/>
              </a:rPr>
              <a:t> во </a:t>
            </a:r>
            <a:r>
              <a:rPr lang="en-US" sz="1600" b="0" kern="100" dirty="0" err="1">
                <a:effectLst/>
              </a:rPr>
              <a:t>пограничниот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регион</a:t>
            </a:r>
            <a:r>
              <a:rPr lang="en-US" sz="1600" b="0" kern="100" dirty="0">
                <a:effectLst/>
              </a:rPr>
              <a:t>.“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 b="0" kern="100" dirty="0">
                <a:effectLst/>
              </a:rPr>
              <a:t>✔️ Се </a:t>
            </a:r>
            <a:r>
              <a:rPr lang="en-US" sz="1600" b="0" kern="100" dirty="0" err="1">
                <a:effectLst/>
              </a:rPr>
              <a:t>нанесуваат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потенцијални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локации</a:t>
            </a:r>
            <a:r>
              <a:rPr lang="mk-MK" sz="1600" b="0" kern="100" dirty="0">
                <a:effectLst/>
              </a:rPr>
              <a:t>: </a:t>
            </a:r>
            <a:r>
              <a:rPr lang="en-US" sz="1600" b="0" kern="100" dirty="0">
                <a:effectLst/>
              </a:rPr>
              <a:t>(</a:t>
            </a:r>
            <a:r>
              <a:rPr lang="en-US" sz="1600" b="0" kern="100" dirty="0" err="1">
                <a:effectLst/>
              </a:rPr>
              <a:t>паркови</a:t>
            </a:r>
            <a:r>
              <a:rPr lang="en-US" sz="1600" b="0" kern="100" dirty="0">
                <a:effectLst/>
              </a:rPr>
              <a:t>, </a:t>
            </a:r>
            <a:r>
              <a:rPr lang="en-US" sz="1600" b="0" kern="100" dirty="0" err="1">
                <a:effectLst/>
              </a:rPr>
              <a:t>реки</a:t>
            </a:r>
            <a:r>
              <a:rPr lang="en-US" sz="1600" b="0" kern="100" dirty="0">
                <a:effectLst/>
              </a:rPr>
              <a:t>, </a:t>
            </a:r>
            <a:r>
              <a:rPr lang="en-US" sz="1600" b="0" kern="100" dirty="0" err="1">
                <a:effectLst/>
              </a:rPr>
              <a:t>коридори</a:t>
            </a:r>
            <a:r>
              <a:rPr lang="en-US" sz="1600" b="0" kern="100" dirty="0">
                <a:effectLst/>
              </a:rPr>
              <a:t>, </a:t>
            </a:r>
            <a:r>
              <a:rPr lang="en-US" sz="1600" b="0" kern="100" dirty="0" err="1">
                <a:effectLst/>
              </a:rPr>
              <a:t>депонии</a:t>
            </a:r>
            <a:r>
              <a:rPr lang="en-US" sz="1600" b="0" kern="100" dirty="0">
                <a:effectLst/>
              </a:rPr>
              <a:t>, </a:t>
            </a:r>
            <a:r>
              <a:rPr lang="en-US" sz="1600" b="0" kern="100" dirty="0" err="1">
                <a:effectLst/>
              </a:rPr>
              <a:t>градски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центри</a:t>
            </a:r>
            <a:r>
              <a:rPr lang="en-US" sz="1600" b="0" kern="100" dirty="0">
                <a:effectLst/>
              </a:rPr>
              <a:t>)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 b="0" kern="100" dirty="0">
                <a:effectLst/>
              </a:rPr>
              <a:t>✔️ Се </a:t>
            </a:r>
            <a:r>
              <a:rPr lang="en-US" sz="1600" b="0" kern="100" dirty="0" err="1">
                <a:effectLst/>
              </a:rPr>
              <a:t>избира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приоритетна</a:t>
            </a:r>
            <a:r>
              <a:rPr lang="en-US" sz="1600" b="0" kern="100" dirty="0">
                <a:effectLst/>
              </a:rPr>
              <a:t> мерка</a:t>
            </a:r>
            <a:r>
              <a:rPr lang="mk-MK" sz="1600" b="0" kern="100" dirty="0">
                <a:effectLst/>
              </a:rPr>
              <a:t>: </a:t>
            </a:r>
            <a:r>
              <a:rPr lang="en-US" sz="1600" b="0" kern="100" dirty="0" err="1">
                <a:effectLst/>
              </a:rPr>
              <a:t>зелени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коридори</a:t>
            </a:r>
            <a:r>
              <a:rPr lang="mk-MK" sz="1600" b="0" kern="100" dirty="0">
                <a:effectLst/>
              </a:rPr>
              <a:t>; </a:t>
            </a:r>
            <a:r>
              <a:rPr lang="en-US" sz="1600" b="0" kern="100" dirty="0">
                <a:effectLst/>
              </a:rPr>
              <a:t>центар за </a:t>
            </a:r>
            <a:r>
              <a:rPr lang="en-US" sz="1600" b="0" kern="100" dirty="0" err="1">
                <a:effectLst/>
              </a:rPr>
              <a:t>рециклажа</a:t>
            </a:r>
            <a:r>
              <a:rPr lang="mk-MK" sz="1600" b="0" kern="100" dirty="0">
                <a:effectLst/>
              </a:rPr>
              <a:t>; </a:t>
            </a:r>
            <a:r>
              <a:rPr lang="en-US" sz="1600" b="0" kern="100" dirty="0" err="1">
                <a:effectLst/>
              </a:rPr>
              <a:t>заеднички</a:t>
            </a:r>
            <a:r>
              <a:rPr lang="en-US" sz="1600" b="0" kern="100" dirty="0">
                <a:effectLst/>
              </a:rPr>
              <a:t> дигитални решенија</a:t>
            </a:r>
            <a:r>
              <a:rPr lang="mk-MK" sz="1600" b="0" kern="100" dirty="0">
                <a:effectLst/>
              </a:rPr>
              <a:t>; </a:t>
            </a:r>
            <a:r>
              <a:rPr lang="en-US" sz="1600" b="0" kern="100" dirty="0">
                <a:effectLst/>
              </a:rPr>
              <a:t>систем за управување со поплави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 b="0" kern="100" dirty="0">
                <a:effectLst/>
              </a:rPr>
              <a:t>✔️ Се </a:t>
            </a:r>
            <a:r>
              <a:rPr lang="en-US" sz="1600" b="0" kern="100" dirty="0" err="1">
                <a:effectLst/>
              </a:rPr>
              <a:t>развива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минимална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проектна</a:t>
            </a:r>
            <a:r>
              <a:rPr lang="en-US" sz="1600" b="0" kern="100" dirty="0">
                <a:effectLst/>
              </a:rPr>
              <a:t> рамка (Concept Note)</a:t>
            </a:r>
            <a:r>
              <a:rPr lang="mk-MK" sz="1600" b="0" kern="100" dirty="0">
                <a:effectLst/>
              </a:rPr>
              <a:t>: </a:t>
            </a:r>
            <a:r>
              <a:rPr lang="en-US" sz="1600" b="0" kern="100" dirty="0" err="1">
                <a:effectLst/>
              </a:rPr>
              <a:t>проблем</a:t>
            </a:r>
            <a:r>
              <a:rPr lang="mk-MK" sz="1600" b="0" kern="100" dirty="0">
                <a:effectLst/>
              </a:rPr>
              <a:t>; </a:t>
            </a:r>
            <a:r>
              <a:rPr lang="en-US" sz="1600" b="0" kern="100" dirty="0" err="1">
                <a:effectLst/>
              </a:rPr>
              <a:t>решение</a:t>
            </a:r>
            <a:r>
              <a:rPr lang="mk-MK" sz="1600" b="0" kern="100" dirty="0">
                <a:effectLst/>
              </a:rPr>
              <a:t>; </a:t>
            </a:r>
            <a:r>
              <a:rPr lang="en-US" sz="1600" b="0" kern="100" dirty="0" err="1">
                <a:effectLst/>
              </a:rPr>
              <a:t>партнерства</a:t>
            </a:r>
            <a:r>
              <a:rPr lang="mk-MK" sz="1600" b="0" kern="100" dirty="0">
                <a:effectLst/>
              </a:rPr>
              <a:t>; </a:t>
            </a:r>
            <a:r>
              <a:rPr lang="en-US" sz="1600" b="0" kern="100" dirty="0" err="1">
                <a:effectLst/>
              </a:rPr>
              <a:t>очекувани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резултати</a:t>
            </a:r>
            <a:r>
              <a:rPr lang="mk-MK" sz="1600" b="0" kern="100" dirty="0">
                <a:effectLst/>
              </a:rPr>
              <a:t>; </a:t>
            </a:r>
            <a:r>
              <a:rPr lang="en-US" sz="1600" b="0" kern="100" dirty="0" err="1">
                <a:effectLst/>
              </a:rPr>
              <a:t>индикатори</a:t>
            </a:r>
            <a:endParaRPr lang="en-US" sz="1600" b="0" kern="100" dirty="0">
              <a:effectLst/>
            </a:endParaRPr>
          </a:p>
          <a:p>
            <a: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 b="0" kern="100" dirty="0">
                <a:effectLst/>
              </a:rPr>
              <a:t>✔️ Се проверува </a:t>
            </a:r>
            <a:r>
              <a:rPr lang="en-US" sz="1600" b="0" kern="100" dirty="0" err="1">
                <a:effectLst/>
              </a:rPr>
              <a:t>усогласеност</a:t>
            </a:r>
            <a:r>
              <a:rPr lang="en-US" sz="1600" b="0" kern="100" dirty="0">
                <a:effectLst/>
              </a:rPr>
              <a:t> со </a:t>
            </a:r>
            <a:r>
              <a:rPr lang="en-US" sz="1600" b="0" kern="100" dirty="0" err="1">
                <a:effectLst/>
              </a:rPr>
              <a:t>програмата</a:t>
            </a:r>
            <a:r>
              <a:rPr lang="mk-MK" sz="1600" b="0" kern="100" dirty="0">
                <a:effectLst/>
              </a:rPr>
              <a:t>: </a:t>
            </a:r>
            <a:r>
              <a:rPr lang="en-US" sz="1600" b="0" kern="100" dirty="0">
                <a:effectLst/>
              </a:rPr>
              <a:t>(IPA III </a:t>
            </a:r>
            <a:r>
              <a:rPr lang="en-US" sz="1600" b="0" kern="100" dirty="0" err="1">
                <a:effectLst/>
              </a:rPr>
              <a:t>приоритети</a:t>
            </a:r>
            <a:r>
              <a:rPr lang="en-US" sz="1600" b="0" kern="100" dirty="0">
                <a:effectLst/>
              </a:rPr>
              <a:t>, Interreg </a:t>
            </a:r>
            <a:r>
              <a:rPr lang="en-US" sz="1600" b="0" kern="100" dirty="0" err="1">
                <a:effectLst/>
              </a:rPr>
              <a:t>насоки</a:t>
            </a:r>
            <a:r>
              <a:rPr lang="en-US" sz="1600" b="0" kern="100" dirty="0">
                <a:effectLst/>
              </a:rPr>
              <a:t>)</a:t>
            </a:r>
            <a:endParaRPr lang="mk-MK" sz="1600" b="0" kern="100" dirty="0">
              <a:effectLst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600" b="0" kern="100" dirty="0" err="1">
                <a:effectLst/>
              </a:rPr>
              <a:t>Индикатори</a:t>
            </a:r>
            <a:r>
              <a:rPr lang="en-US" sz="1600" b="0" kern="100" dirty="0">
                <a:effectLst/>
              </a:rPr>
              <a:t> што </a:t>
            </a:r>
            <a:r>
              <a:rPr lang="en-US" sz="1600" b="0" kern="100" dirty="0" err="1">
                <a:effectLst/>
              </a:rPr>
              <a:t>најмногу</a:t>
            </a:r>
            <a:r>
              <a:rPr lang="en-US" sz="1600" b="0" kern="100" dirty="0">
                <a:effectLst/>
              </a:rPr>
              <a:t> ги </a:t>
            </a:r>
            <a:r>
              <a:rPr lang="en-US" sz="1600" b="0" kern="100" dirty="0" err="1">
                <a:effectLst/>
              </a:rPr>
              <a:t>сакаат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донаторите</a:t>
            </a:r>
            <a:r>
              <a:rPr lang="mk-MK" sz="1600" b="0" kern="100" dirty="0">
                <a:effectLst/>
              </a:rPr>
              <a:t>: </a:t>
            </a:r>
            <a:r>
              <a:rPr lang="en-US" sz="1600" b="0" kern="100" dirty="0">
                <a:effectLst/>
              </a:rPr>
              <a:t>број </a:t>
            </a:r>
            <a:r>
              <a:rPr lang="en-US" sz="1600" b="0" kern="100" dirty="0" err="1">
                <a:effectLst/>
              </a:rPr>
              <a:t>засадени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дрва</a:t>
            </a:r>
            <a:r>
              <a:rPr lang="mk-MK" sz="1600" b="0" kern="100" dirty="0">
                <a:effectLst/>
              </a:rPr>
              <a:t>; </a:t>
            </a:r>
            <a:r>
              <a:rPr lang="en-US" sz="1600" b="0" kern="100" dirty="0" err="1">
                <a:effectLst/>
              </a:rPr>
              <a:t>создадени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зелени</a:t>
            </a:r>
            <a:r>
              <a:rPr lang="en-US" sz="1600" b="0" kern="100" dirty="0">
                <a:effectLst/>
              </a:rPr>
              <a:t> метри²</a:t>
            </a:r>
            <a:r>
              <a:rPr lang="mk-MK" sz="1600" b="0" kern="100" dirty="0">
                <a:effectLst/>
              </a:rPr>
              <a:t>; </a:t>
            </a:r>
            <a:r>
              <a:rPr lang="en-US" sz="1600" b="0" kern="100" dirty="0" err="1">
                <a:effectLst/>
              </a:rPr>
              <a:t>намалени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емисии</a:t>
            </a:r>
            <a:r>
              <a:rPr lang="en-US" sz="1600" b="0" kern="100" dirty="0">
                <a:effectLst/>
              </a:rPr>
              <a:t> CO₂</a:t>
            </a:r>
            <a:r>
              <a:rPr lang="mk-MK" sz="1600" b="0" kern="100" dirty="0">
                <a:effectLst/>
              </a:rPr>
              <a:t>; </a:t>
            </a:r>
            <a:r>
              <a:rPr lang="en-US" sz="1600" b="0" kern="100" dirty="0" err="1">
                <a:effectLst/>
              </a:rPr>
              <a:t>количество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рециклиран</a:t>
            </a:r>
            <a:r>
              <a:rPr lang="en-US" sz="1600" b="0" kern="100" dirty="0">
                <a:effectLst/>
              </a:rPr>
              <a:t> отпад</a:t>
            </a:r>
            <a:r>
              <a:rPr lang="mk-MK" sz="1600" b="0" kern="100" dirty="0">
                <a:effectLst/>
              </a:rPr>
              <a:t>; </a:t>
            </a:r>
            <a:r>
              <a:rPr lang="en-US" sz="1600" b="0" kern="100" dirty="0">
                <a:effectLst/>
              </a:rPr>
              <a:t>број обучени лица</a:t>
            </a:r>
            <a:r>
              <a:rPr lang="mk-MK" sz="1600" b="0" kern="100" dirty="0">
                <a:effectLst/>
              </a:rPr>
              <a:t>; </a:t>
            </a:r>
            <a:r>
              <a:rPr lang="en-US" sz="1600" b="0" kern="100" dirty="0" err="1">
                <a:effectLst/>
              </a:rPr>
              <a:t>воведени</a:t>
            </a:r>
            <a:r>
              <a:rPr lang="en-US" sz="1600" b="0" kern="100" dirty="0">
                <a:effectLst/>
              </a:rPr>
              <a:t> дигитални </a:t>
            </a:r>
            <a:r>
              <a:rPr lang="en-US" sz="1600" b="0" kern="100" dirty="0" err="1">
                <a:effectLst/>
              </a:rPr>
              <a:t>алатки</a:t>
            </a:r>
            <a:r>
              <a:rPr lang="mk-MK" sz="1600" b="0" kern="100" dirty="0">
                <a:effectLst/>
              </a:rPr>
              <a:t>; </a:t>
            </a:r>
            <a:r>
              <a:rPr lang="en-US" sz="1600" b="0" kern="100" dirty="0" err="1">
                <a:effectLst/>
              </a:rPr>
              <a:t>подобрен</a:t>
            </a:r>
            <a:r>
              <a:rPr lang="en-US" sz="1600" b="0" kern="100" dirty="0">
                <a:effectLst/>
              </a:rPr>
              <a:t> </a:t>
            </a:r>
            <a:r>
              <a:rPr lang="en-US" sz="1600" b="0" kern="100" dirty="0" err="1">
                <a:effectLst/>
              </a:rPr>
              <a:t>статус</a:t>
            </a:r>
            <a:r>
              <a:rPr lang="en-US" sz="1600" b="0" kern="100" dirty="0">
                <a:effectLst/>
              </a:rPr>
              <a:t> на </a:t>
            </a:r>
            <a:r>
              <a:rPr lang="en-US" sz="1600" b="0" kern="100" dirty="0" err="1">
                <a:effectLst/>
              </a:rPr>
              <a:t>екосистеми</a:t>
            </a:r>
            <a:r>
              <a:rPr lang="ru-RU" sz="1600" b="0" kern="100" dirty="0">
                <a:effectLst/>
              </a:rPr>
              <a:t>.</a:t>
            </a:r>
            <a:endParaRPr lang="en-US" sz="1600" b="0" kern="1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325553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mk-MK" noProof="0" dirty="0"/>
              <a:t>Ви благодариме за вниманието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734F0-2DDD-AF70-F13D-F9E4C192941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25265" y="2676525"/>
            <a:ext cx="4841895" cy="359747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mk-MK" noProof="0" dirty="0"/>
              <a:t>Маја Марковска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mk-MK" noProof="0" dirty="0"/>
              <a:t>Александра К. Сачкарска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mk-MK" noProof="0" dirty="0">
                <a:hlinkClick r:id="rId3"/>
              </a:rPr>
              <a:t>maja@mkm.mk</a:t>
            </a:r>
            <a:r>
              <a:rPr lang="mk-MK" noProof="0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mk-MK" noProof="0" dirty="0">
                <a:hlinkClick r:id="rId4"/>
              </a:rPr>
              <a:t>aleksandra.s@mkm.mk</a:t>
            </a:r>
            <a:r>
              <a:rPr lang="mk-MK" noProof="0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mk-MK" noProof="0" dirty="0">
                <a:hlinkClick r:id="rId5"/>
              </a:rPr>
              <a:t>info@mkm.mk</a:t>
            </a:r>
            <a:endParaRPr lang="mk-MK" noProof="0" dirty="0"/>
          </a:p>
          <a:p>
            <a:pPr marL="0" indent="0">
              <a:lnSpc>
                <a:spcPct val="100000"/>
              </a:lnSpc>
              <a:buNone/>
            </a:pPr>
            <a:r>
              <a:rPr lang="mk-MK" noProof="0" dirty="0">
                <a:hlinkClick r:id="rId6"/>
              </a:rPr>
              <a:t>www.milieukontakt.mk</a:t>
            </a:r>
            <a:r>
              <a:rPr lang="mk-MK" noProof="0" dirty="0"/>
              <a:t> </a:t>
            </a:r>
          </a:p>
        </p:txBody>
      </p:sp>
      <p:pic>
        <p:nvPicPr>
          <p:cNvPr id="5" name="Picture 4" descr="A green bird with blue text&#10;&#10;AI-generated content may be incorrect.">
            <a:extLst>
              <a:ext uri="{FF2B5EF4-FFF2-40B4-BE49-F238E27FC236}">
                <a16:creationId xmlns:a16="http://schemas.microsoft.com/office/drawing/2014/main" id="{C43299CB-EFA6-E0F7-3217-AAFD980F74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23" y="3364777"/>
            <a:ext cx="5746750" cy="22209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">
      <a:majorFont>
        <a:latin typeface="LuzSans-Book"/>
        <a:ea typeface=""/>
        <a:cs typeface=""/>
      </a:majorFont>
      <a:minorFont>
        <a:latin typeface="LuzSans-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2096</TotalTime>
  <Words>3223</Words>
  <Application>Microsoft Office PowerPoint</Application>
  <PresentationFormat>Widescreen</PresentationFormat>
  <Paragraphs>322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Aptos</vt:lpstr>
      <vt:lpstr>Arial</vt:lpstr>
      <vt:lpstr>Calibri</vt:lpstr>
      <vt:lpstr>Courier New</vt:lpstr>
      <vt:lpstr>LuzSans-Book</vt:lpstr>
      <vt:lpstr>Symbol</vt:lpstr>
      <vt:lpstr>Wingdings</vt:lpstr>
      <vt:lpstr>Custom</vt:lpstr>
      <vt:lpstr>МОДУЛ 4 – Зелена транзиција  </vt:lpstr>
      <vt:lpstr>Дневен ред – 04.12.2025</vt:lpstr>
      <vt:lpstr>PowerPoint Presentation</vt:lpstr>
      <vt:lpstr>Практични алатки за зелената транзиција</vt:lpstr>
      <vt:lpstr>Матрица за приоритети за климатски мерки</vt:lpstr>
      <vt:lpstr>Упатство за урбана зелена инфраструктура (Urban Green Infrastructure Guideline)</vt:lpstr>
      <vt:lpstr>Индикатори за одржливи градови</vt:lpstr>
      <vt:lpstr>Како се мери напредокот?</vt:lpstr>
      <vt:lpstr>PowerPoint Presentation</vt:lpstr>
      <vt:lpstr>Улога на општинските јавни претпријатија </vt:lpstr>
      <vt:lpstr>Комунална инфраструктура vs. зелена инфраструктура? </vt:lpstr>
      <vt:lpstr>PowerPoint Presentation</vt:lpstr>
      <vt:lpstr>Инвестиции во одржливи системи (вода, отпад, транспорт)? </vt:lpstr>
      <vt:lpstr>Како ЈКП може да подготви „зелени“ проекти и да аплицира за финансирање?</vt:lpstr>
      <vt:lpstr> Идентификација на зелена проектна идеја (Green Project Concept) </vt:lpstr>
      <vt:lpstr> Изработка на Пред-физибилити студија (Pre-feasibility) </vt:lpstr>
      <vt:lpstr> Подготовка на детално проектно досие</vt:lpstr>
      <vt:lpstr>Кои фондови финансираат зелени комунални проекти?</vt:lpstr>
      <vt:lpstr> Како ЈКП треба да се организира за да добие проект?</vt:lpstr>
      <vt:lpstr> Како изгледа успешен „Зелен“ проект на ЈКП?</vt:lpstr>
      <vt:lpstr>PowerPoint Presentation</vt:lpstr>
      <vt:lpstr> Што претставува прекугранична соработка (CBC)?</vt:lpstr>
      <vt:lpstr> Што претставува прекугранична соработка (CBC)?</vt:lpstr>
      <vt:lpstr>  ВЕЖБА - Идентификација на заеднички зелени проекти (МК – БГ)</vt:lpstr>
      <vt:lpstr>PowerPoint Presentation</vt:lpstr>
      <vt:lpstr>ВЕЖБА - „Action Roadmap“ </vt:lpstr>
      <vt:lpstr> Како да се идентификува добар CBC проект? </vt:lpstr>
      <vt:lpstr>Ви благодариме за вниманието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maja markovska</dc:creator>
  <cp:lastModifiedBy>Aleksandra Shackarska</cp:lastModifiedBy>
  <cp:revision>15</cp:revision>
  <dcterms:created xsi:type="dcterms:W3CDTF">2025-10-28T13:35:35Z</dcterms:created>
  <dcterms:modified xsi:type="dcterms:W3CDTF">2025-12-03T22:22:38Z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